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7010400" cy="9296400"/>
  <p:embeddedFontLst>
    <p:embeddedFont>
      <p:font typeface="Calibri" panose="020F0502020204030204" pitchFamily="34" charset="0"/>
      <p:regular r:id="rId34"/>
      <p:bold r:id="rId35"/>
      <p:italic r:id="rId36"/>
      <p:boldItalic r:id="rId37"/>
    </p:embeddedFont>
    <p:embeddedFont>
      <p:font typeface="PT Serif" panose="020A0603040505020204" pitchFamily="18" charset="0"/>
      <p:regular r:id="rId38"/>
      <p:bold r:id="rId39"/>
      <p:italic r:id="rId40"/>
      <p:boldItalic r:id="rId41"/>
    </p:embeddedFont>
    <p:embeddedFont>
      <p:font typeface="Source Sans Pro" panose="020B0503030403020204" pitchFamily="34" charset="0"/>
      <p:regular r:id="rId42"/>
      <p:bold r:id="rId43"/>
      <p:italic r:id="rId44"/>
      <p:boldItalic r:id="rId45"/>
    </p:embeddedFont>
    <p:embeddedFont>
      <p:font typeface="Source Sans Pro SemiBold" panose="020B06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Yrz7DD6WGF5HIc5jqmykL1fZj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CB1D0A-E0C2-49F6-B40F-9806A4AE5303}">
  <a:tblStyle styleId="{1BCB1D0A-E0C2-49F6-B40F-9806A4AE53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9A33C4BA-6328-4D01-A3D5-22D4935E821E}"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1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Thomas</a:t>
            </a:r>
            <a:endParaRPr/>
          </a:p>
        </p:txBody>
      </p:sp>
      <p:sp>
        <p:nvSpPr>
          <p:cNvPr id="550" name="Google Shape;550;p16: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11</a:t>
            </a:fld>
            <a:endParaRPr sz="12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1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Shashank</a:t>
            </a:r>
            <a:endParaRPr/>
          </a:p>
        </p:txBody>
      </p:sp>
      <p:sp>
        <p:nvSpPr>
          <p:cNvPr id="567" name="Google Shape;567;p1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12</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Carl</a:t>
            </a:r>
            <a:endParaRPr/>
          </a:p>
        </p:txBody>
      </p:sp>
      <p:sp>
        <p:nvSpPr>
          <p:cNvPr id="584" name="Google Shape;584;p1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13</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99" name="Google Shape;599;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12" name="Google Shape;612;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8" name="Google Shape;638;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1" name="Google Shape;681;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4" name="Google Shape;704;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28" name="Google Shape;728;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35" name="Google Shape;735;p5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27</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5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5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50" name="Google Shape;750;p58: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28</a:t>
            </a:fld>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5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65" name="Google Shape;765;p59: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29</a:t>
            </a:fld>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6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6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88" name="Google Shape;788;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r>
              <a:rPr lang="en-US"/>
              <a:t>Carolyn</a:t>
            </a:r>
            <a:endParaRPr/>
          </a:p>
        </p:txBody>
      </p:sp>
      <p:sp>
        <p:nvSpPr>
          <p:cNvPr id="426" name="Google Shape;426;p7: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8</a:t>
            </a:fld>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1095b-tax-form-61e19735167b2500170b2146/issues/department-of-veterans-affairs/va.gov-team/44274"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sketch.com/s/2f061f33-42de-4d8f-83ad-40286632ba36"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sva.slack.com/files/U03JL9VCR1T/F03PGV57W30/voiceover-test-txt-file.mov?origin_team=T03FECE8V&amp;origin_channel=C02TUH5U3HS" TargetMode="External"/><Relationship Id="rId3" Type="http://schemas.openxmlformats.org/officeDocument/2006/relationships/hyperlink" Target="https://app.zenhub.com/workspaces/1095b-tax-form-61e19735167b2500170b2146/issues/department-of-veterans-affairs/va.gov-team/43653" TargetMode="External"/><Relationship Id="rId7" Type="http://schemas.openxmlformats.org/officeDocument/2006/relationships/hyperlink" Target="https://app.zenhub.com/workspaces/1095b-tax-form-61e19735167b2500170b2146/issues/department-of-veterans-affairs/va.gov-team/44657" TargetMode="External"/><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app.zenhub.com/workspaces/1095b-tax-form-61e19735167b2500170b2146/issues/department-of-veterans-affairs/va.gov-team/44602" TargetMode="External"/><Relationship Id="rId11" Type="http://schemas.openxmlformats.org/officeDocument/2006/relationships/hyperlink" Target="https://dsva.slack.com/archives/C02TUH5U3HS/p1658760328801229" TargetMode="External"/><Relationship Id="rId5" Type="http://schemas.openxmlformats.org/officeDocument/2006/relationships/hyperlink" Target="https://app.zenhub.com/workspaces/1095b-tax-form-61e19735167b2500170b2146/issues/department-of-veterans-affairs/va.gov-team/43596" TargetMode="External"/><Relationship Id="rId10" Type="http://schemas.openxmlformats.org/officeDocument/2006/relationships/hyperlink" Target="https://github.com/department-of-veterans-affairs/vets-api/tree/1095B-text-form" TargetMode="External"/><Relationship Id="rId4" Type="http://schemas.openxmlformats.org/officeDocument/2006/relationships/hyperlink" Target="https://app.zenhub.com/workspaces/1095b-tax-form-61e19735167b2500170b2146/issues/department-of-veterans-affairs/va.gov-team/44288" TargetMode="External"/><Relationship Id="rId9" Type="http://schemas.openxmlformats.org/officeDocument/2006/relationships/hyperlink" Target="https://github.com/department-of-veterans-affairs/vets-website/tree/1095B-text-for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sva.slack.com/archives/C02TUH5U3HS/p1658585114309979" TargetMode="External"/><Relationship Id="rId3" Type="http://schemas.openxmlformats.org/officeDocument/2006/relationships/hyperlink" Target="https://app.zenhub.com/workspaces/1095b-tax-form-61e19735167b2500170b2146/issues/department-of-veterans-affairs/va.gov-team/44273" TargetMode="External"/><Relationship Id="rId7" Type="http://schemas.openxmlformats.org/officeDocument/2006/relationships/hyperlink" Target="https://mostudio.box.com/s/y4xjsinre3s7iap7wdxqnfp799m51p24"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www.sketch.com/s/1f2a2fbd-8d48-47c6-8e95-b26d5259a211/prototype/a/2F852299-DA7F-44DC-82E2-3B5CEC399F05" TargetMode="External"/><Relationship Id="rId5" Type="http://schemas.openxmlformats.org/officeDocument/2006/relationships/hyperlink" Target="https://app.zenhub.com/workspaces/1095b-tax-form-61e19735167b2500170b2146/issues/department-of-veterans-affairs/va.gov-team/44593" TargetMode="External"/><Relationship Id="rId10" Type="http://schemas.openxmlformats.org/officeDocument/2006/relationships/image" Target="../media/image34.png"/><Relationship Id="rId4" Type="http://schemas.openxmlformats.org/officeDocument/2006/relationships/hyperlink" Target="https://app.zenhub.com/workspaces/1095b-tax-form-61e19735167b2500170b2146/issues/department-of-veterans-affairs/va.gov-team/44266" TargetMode="External"/><Relationship Id="rId9" Type="http://schemas.openxmlformats.org/officeDocument/2006/relationships/hyperlink" Target="https://mostudio.box.com/s/pilmuudojua51bt8p6fs3lkpnan2fkm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4324" TargetMode="External"/><Relationship Id="rId3" Type="http://schemas.openxmlformats.org/officeDocument/2006/relationships/hyperlink" Target="https://app.zenhub.com/workspaces/myhealth-moteam-6261985a7d74510015ecc547/issues/department-of-veterans-affairs/va.gov-team/44325" TargetMode="External"/><Relationship Id="rId7" Type="http://schemas.openxmlformats.org/officeDocument/2006/relationships/hyperlink" Target="https://github.com/department-of-veterans-affairs/va.gov-team/blob/master/products/health-care/health-apartment/Health%20Hub/Research/Research%20%232/Research%20plan%202%20v2%207.26.22.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pp.zenhub.com/workspaces/myhealth-moteam-6261985a7d74510015ecc547/issues/department-of-veterans-affairs/va.gov-team/44323" TargetMode="External"/><Relationship Id="rId5" Type="http://schemas.openxmlformats.org/officeDocument/2006/relationships/hyperlink" Target="https://dsva.slack.com/archives/C02E2PC3XLJ/p1658421351800339" TargetMode="External"/><Relationship Id="rId4" Type="http://schemas.openxmlformats.org/officeDocument/2006/relationships/hyperlink" Target="https://github.com/department-of-veterans-affairs/va.gov-team/blob/master/products/health-care/health-apartment/Health%20Hub/Research/IA%20Tree%20Test%201/HH-Design%20Review%20-%20Sprint%206%20-July%2022-3.pdf" TargetMode="External"/><Relationship Id="rId9" Type="http://schemas.openxmlformats.org/officeDocument/2006/relationships/hyperlink" Target="https://github.com/department-of-veterans-affairs/va.gov-team/blob/master/products/health-care/health-apartment/Health%20Hub/Research/Research%20%232/Research%20plan%202%20conversation%20guide%20v2%207.26.22.pdf"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39516" TargetMode="External"/><Relationship Id="rId13" Type="http://schemas.openxmlformats.org/officeDocument/2006/relationships/hyperlink" Target="https://app.zenhub.com/workspaces/1095b-tax-form-61e19735167b2500170b2146/issues/department-of-veterans-affairs/va.gov-team/43653" TargetMode="External"/><Relationship Id="rId18" Type="http://schemas.openxmlformats.org/officeDocument/2006/relationships/hyperlink" Target="https://app.zenhub.com/workspaces/1095b-tax-form-61e19735167b2500170b2146/issues/department-of-veterans-affairs/va.gov-team/43596" TargetMode="External"/><Relationship Id="rId26" Type="http://schemas.openxmlformats.org/officeDocument/2006/relationships/hyperlink" Target="https://dsva.slack.com/archives/C02TUH5U3HS/p1658247033370919" TargetMode="External"/><Relationship Id="rId3" Type="http://schemas.openxmlformats.org/officeDocument/2006/relationships/hyperlink" Target="https://app.zenhub.com/workspaces/1095b-tax-form-61e19735167b2500170b2146/issues/department-of-veterans-affairs/va.gov-team/44274" TargetMode="External"/><Relationship Id="rId21" Type="http://schemas.openxmlformats.org/officeDocument/2006/relationships/hyperlink" Target="https://app.zenhub.com/workspaces/1095b-tax-form-61e19735167b2500170b2146/issues/department-of-veterans-affairs/va.gov-team/44263" TargetMode="External"/><Relationship Id="rId7" Type="http://schemas.openxmlformats.org/officeDocument/2006/relationships/hyperlink" Target="https://www.sketch.com/s/1f2a2fbd-8d48-47c6-8e95-b26d5259a211/prototype/a/2F852299-DA7F-44DC-82E2-3B5CEC399F05" TargetMode="External"/><Relationship Id="rId12" Type="http://schemas.openxmlformats.org/officeDocument/2006/relationships/hyperlink" Target="https://github.com/department-of-veterans-affairs/va.gov-team/blob/master/products/health-care/1095b-tax-form/Content/HEC/Documents%20for%20translation/English%20ver%207.2022/1095-B%20HEC%20Fact%20Sheet%20072022_postMVP.pdf" TargetMode="External"/><Relationship Id="rId17" Type="http://schemas.openxmlformats.org/officeDocument/2006/relationships/hyperlink" Target="https://github.com/department-of-veterans-affairs/vets-api/tree/1095B-text-form" TargetMode="External"/><Relationship Id="rId25" Type="http://schemas.openxmlformats.org/officeDocument/2006/relationships/hyperlink" Target="https://app.zenhub.com/workspaces/1095b-tax-form-61e19735167b2500170b2146/issues/department-of-veterans-affairs/va.gov-team/44576" TargetMode="External"/><Relationship Id="rId2" Type="http://schemas.openxmlformats.org/officeDocument/2006/relationships/notesSlide" Target="../notesSlides/notesSlide18.xml"/><Relationship Id="rId16" Type="http://schemas.openxmlformats.org/officeDocument/2006/relationships/hyperlink" Target="https://dsva.slack.com/archives/C02TUH5U3HS/p1658760328801229" TargetMode="External"/><Relationship Id="rId20" Type="http://schemas.openxmlformats.org/officeDocument/2006/relationships/hyperlink" Target="https://app.zenhub.com/workspaces/1095b-tax-form-61e19735167b2500170b2146/issues/department-of-veterans-affairs/va.gov-team/44602" TargetMode="External"/><Relationship Id="rId1" Type="http://schemas.openxmlformats.org/officeDocument/2006/relationships/slideLayout" Target="../slideLayouts/slideLayout2.xml"/><Relationship Id="rId6" Type="http://schemas.openxmlformats.org/officeDocument/2006/relationships/hyperlink" Target="https://app.zenhub.com/workspaces/1095b-tax-form-61e19735167b2500170b2146/issues/department-of-veterans-affairs/va.gov-team/44273" TargetMode="External"/><Relationship Id="rId11" Type="http://schemas.openxmlformats.org/officeDocument/2006/relationships/hyperlink" Target="https://github.com/department-of-veterans-affairs/va.gov-team/blob/master/products/health-care/1095b-tax-form/Content/HEC/Documents%20for%20translation/English%20ver%207.2022/1095-B_Cover_Letter_Draft%20_072022_PostMVP.pdf" TargetMode="External"/><Relationship Id="rId24" Type="http://schemas.openxmlformats.org/officeDocument/2006/relationships/hyperlink" Target="https://zh-file.s3.amazonaws.com/133843125/9a860a61-c975-43cd-a699-ee8561b758a4?Expires=1658332558&amp;AWSAccessKeyId=AKIAI5X57DET3FHKSALA&amp;Signature=cCYLnD3%2FIJMMeLVT5jg1TQk4Wkc%3D" TargetMode="External"/><Relationship Id="rId5" Type="http://schemas.openxmlformats.org/officeDocument/2006/relationships/hyperlink" Target="https://www.sketch.com/s/2f061f33-42de-4d8f-83ad-40286632ba36/a/YGaL1xQ" TargetMode="External"/><Relationship Id="rId15" Type="http://schemas.openxmlformats.org/officeDocument/2006/relationships/hyperlink" Target="https://app.zenhub.com/workspaces/1095b-tax-form-61e19735167b2500170b2146/issues/department-of-veterans-affairs/va.gov-team/44288" TargetMode="External"/><Relationship Id="rId23" Type="http://schemas.openxmlformats.org/officeDocument/2006/relationships/hyperlink" Target="https://github.com/department-of-veterans-affairs/va.gov-team/blob/master/products/health-care/1095b-tax-form/product/1095B-Tax-Form-Product-Outline.md" TargetMode="External"/><Relationship Id="rId28" Type="http://schemas.openxmlformats.org/officeDocument/2006/relationships/hyperlink" Target="https://dsva.slack.com/archives/C02TUH5U3HS/p1658246879245519" TargetMode="External"/><Relationship Id="rId10" Type="http://schemas.openxmlformats.org/officeDocument/2006/relationships/hyperlink" Target="https://github.com/department-of-veterans-affairs/va.gov-team/blob/master/products/health-care/1095b-tax-form/Content/HEC/Documents%20for%20translation/English%20ver%207.2022/Draft1095-B%20HEC%20FAQ%20072022%20PostMVP.pdf" TargetMode="External"/><Relationship Id="rId19" Type="http://schemas.openxmlformats.org/officeDocument/2006/relationships/hyperlink" Target="https://github.com/department-of-veterans-affairs/vets-website/tree/1095B-text-form" TargetMode="External"/><Relationship Id="rId4" Type="http://schemas.openxmlformats.org/officeDocument/2006/relationships/hyperlink" Target="https://www.sketch.com/s/2f061f33-42de-4d8f-83ad-40286632ba36/a/VrO5pKl" TargetMode="External"/><Relationship Id="rId9" Type="http://schemas.openxmlformats.org/officeDocument/2006/relationships/hyperlink" Target="https://github.com/department-of-veterans-affairs/va.gov-team/blob/master/products/health-care/1095b-tax-form/Content/HEC/Documents%20for%20translation/English%20ver%207.2022/HEC%201095-B%20User%20Guide%20072022%20_PostMVP.pdf" TargetMode="External"/><Relationship Id="rId14" Type="http://schemas.openxmlformats.org/officeDocument/2006/relationships/hyperlink" Target="https://dsva.slack.com/files/U03JL9VCR1T/F03PGV57W30/voiceover-test-txt-file.mov?origin_team=T03FECE8V&amp;origin_channel=C02TUH5U3HS" TargetMode="External"/><Relationship Id="rId22" Type="http://schemas.openxmlformats.org/officeDocument/2006/relationships/hyperlink" Target="https://github.com/department-of-veterans-affairs/va.gov-team/issues/44401" TargetMode="External"/><Relationship Id="rId27" Type="http://schemas.openxmlformats.org/officeDocument/2006/relationships/hyperlink" Target="https://app.zenhub.com/workspaces/1095b-tax-form-61e19735167b2500170b2146/issues/department-of-veterans-affairs/va.gov-team/44271"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app.zenhub.com/workspaces/1095b-tax-form-61e19735167b2500170b2146/issues/department-of-veterans-affairs/va.gov-team/43821" TargetMode="External"/><Relationship Id="rId13" Type="http://schemas.openxmlformats.org/officeDocument/2006/relationships/hyperlink" Target="https://dsva.slack.com/archives/C02TUH5U3HS/p1658267199865119?thread_ts=1658267191.855939&amp;cid=C02TUH5U3HS" TargetMode="External"/><Relationship Id="rId3" Type="http://schemas.openxmlformats.org/officeDocument/2006/relationships/hyperlink" Target="https://app.zenhub.com/workspaces/1095b-tax-form-61e19735167b2500170b2146/issues/department-of-veterans-affairs/va.gov-team/44266" TargetMode="External"/><Relationship Id="rId7" Type="http://schemas.openxmlformats.org/officeDocument/2006/relationships/hyperlink" Target="https://app.zenhub.com/workspaces/1095b-tax-form-61e19735167b2500170b2146/issues/department-of-veterans-affairs/va.gov-team/44593" TargetMode="External"/><Relationship Id="rId12" Type="http://schemas.openxmlformats.org/officeDocument/2006/relationships/hyperlink" Target="https://dsva.slack.com/archives/C02TUH5U3HS/p165599811414081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1095b-tax-form/Content/Call%20Center%20Review/Accessible%201095-B%20MVP%20Video%20Transcript%20Contact%20Center%20Review%207.26.22.pdf" TargetMode="External"/><Relationship Id="rId11" Type="http://schemas.openxmlformats.org/officeDocument/2006/relationships/hyperlink" Target="https://dsva.slack.com/archives/C02TUH5U3HS/p1655493825452129" TargetMode="External"/><Relationship Id="rId5" Type="http://schemas.openxmlformats.org/officeDocument/2006/relationships/hyperlink" Target="https://dsva.slack.com/archives/C02TUH5U3HS/p1658585114309979" TargetMode="External"/><Relationship Id="rId10" Type="http://schemas.openxmlformats.org/officeDocument/2006/relationships/hyperlink" Target="https://app.zenhub.com/workspaces/1095b-tax-form-61e19735167b2500170b2146/issues/department-of-veterans-affairs/va.gov-team/44293" TargetMode="External"/><Relationship Id="rId4" Type="http://schemas.openxmlformats.org/officeDocument/2006/relationships/hyperlink" Target="https://github.com/department-of-veterans-affairs/va.gov-team/blob/master/products/health-care/1095b-tax-form/Content/Call%20Center%20Review/Accessible%201095-B%20MVP%20Product%20Guide%20Contact%20Center%20Review%207.26.22.pdf" TargetMode="External"/><Relationship Id="rId9" Type="http://schemas.openxmlformats.org/officeDocument/2006/relationships/hyperlink" Target="https://github.com/department-of-veterans-affairs/va.gov-team/blob/master/products/health-care/1095b-tax-form/product/1095-B%20product%20document%20-%20How%20it%20works%20MVP%20Post%20MVP%20v.2%207.26.2022.pdf" TargetMode="External"/><Relationship Id="rId14" Type="http://schemas.openxmlformats.org/officeDocument/2006/relationships/hyperlink" Target="https://app.zenhub.com/workspaces/1095b-tax-form-61e19735167b2500170b2146/issues/department-of-veterans-affairs/va.gov-team/4465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6"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4325"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zh-file.s3.amazonaws.com/133843125/bb1999a8-f11b-45fc-9e25-ef4f9c71dd48?Expires=1658849704&amp;AWSAccessKeyId=AKIAI5X57DET3FHKSALA&amp;Signature=KnWxHvhOvuVUBI4nM%2BraHS013Jc%3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7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July 26th ,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
          <p:cNvSpPr/>
          <p:nvPr/>
        </p:nvSpPr>
        <p:spPr>
          <a:xfrm>
            <a:off x="7663141" y="1716309"/>
            <a:ext cx="1005900" cy="45720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51" name="Google Shape;451;p6"/>
          <p:cNvSpPr txBox="1">
            <a:spLocks noGrp="1"/>
          </p:cNvSpPr>
          <p:nvPr>
            <p:ph type="title"/>
          </p:nvPr>
        </p:nvSpPr>
        <p:spPr>
          <a:xfrm>
            <a:off x="411480" y="713232"/>
            <a:ext cx="4040145"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Workplan v7</a:t>
            </a:r>
            <a:endParaRPr sz="2800">
              <a:highlight>
                <a:srgbClr val="FFFF00"/>
              </a:highlight>
            </a:endParaRPr>
          </a:p>
        </p:txBody>
      </p:sp>
      <p:sp>
        <p:nvSpPr>
          <p:cNvPr id="452" name="Google Shape;452;p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453" name="Google Shape;453;p6"/>
          <p:cNvSpPr txBox="1"/>
          <p:nvPr/>
        </p:nvSpPr>
        <p:spPr>
          <a:xfrm>
            <a:off x="1831746"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454" name="Google Shape;454;p6"/>
          <p:cNvSpPr/>
          <p:nvPr/>
        </p:nvSpPr>
        <p:spPr>
          <a:xfrm>
            <a:off x="1619015" y="263839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55" name="Google Shape;455;p6"/>
          <p:cNvCxnSpPr/>
          <p:nvPr/>
        </p:nvCxnSpPr>
        <p:spPr>
          <a:xfrm flipH="1">
            <a:off x="2573257" y="1705658"/>
            <a:ext cx="25821" cy="4572000"/>
          </a:xfrm>
          <a:prstGeom prst="straightConnector1">
            <a:avLst/>
          </a:prstGeom>
          <a:noFill/>
          <a:ln w="9525" cap="flat" cmpd="sng">
            <a:solidFill>
              <a:srgbClr val="7F7F7F"/>
            </a:solidFill>
            <a:prstDash val="solid"/>
            <a:round/>
            <a:headEnd type="none" w="sm" len="sm"/>
            <a:tailEnd type="none" w="sm" len="sm"/>
          </a:ln>
        </p:spPr>
      </p:cxnSp>
      <p:cxnSp>
        <p:nvCxnSpPr>
          <p:cNvPr id="456" name="Google Shape;456;p6"/>
          <p:cNvCxnSpPr/>
          <p:nvPr/>
        </p:nvCxnSpPr>
        <p:spPr>
          <a:xfrm flipH="1">
            <a:off x="1545540" y="1703676"/>
            <a:ext cx="36885" cy="4572000"/>
          </a:xfrm>
          <a:prstGeom prst="straightConnector1">
            <a:avLst/>
          </a:prstGeom>
          <a:noFill/>
          <a:ln w="9525" cap="flat" cmpd="sng">
            <a:solidFill>
              <a:srgbClr val="7F7F7F"/>
            </a:solidFill>
            <a:prstDash val="solid"/>
            <a:round/>
            <a:headEnd type="none" w="sm" len="sm"/>
            <a:tailEnd type="none" w="sm" len="sm"/>
          </a:ln>
        </p:spPr>
      </p:cxnSp>
      <p:cxnSp>
        <p:nvCxnSpPr>
          <p:cNvPr id="457" name="Google Shape;457;p6"/>
          <p:cNvCxnSpPr/>
          <p:nvPr/>
        </p:nvCxnSpPr>
        <p:spPr>
          <a:xfrm flipH="1">
            <a:off x="3075867" y="1715402"/>
            <a:ext cx="7500" cy="4572000"/>
          </a:xfrm>
          <a:prstGeom prst="straightConnector1">
            <a:avLst/>
          </a:prstGeom>
          <a:noFill/>
          <a:ln w="9525" cap="flat" cmpd="sng">
            <a:solidFill>
              <a:srgbClr val="C7C7C7"/>
            </a:solidFill>
            <a:prstDash val="dot"/>
            <a:round/>
            <a:headEnd type="none" w="sm" len="sm"/>
            <a:tailEnd type="none" w="sm" len="sm"/>
          </a:ln>
        </p:spPr>
      </p:cxnSp>
      <p:cxnSp>
        <p:nvCxnSpPr>
          <p:cNvPr id="458" name="Google Shape;458;p6"/>
          <p:cNvCxnSpPr/>
          <p:nvPr/>
        </p:nvCxnSpPr>
        <p:spPr>
          <a:xfrm>
            <a:off x="2074934" y="1708140"/>
            <a:ext cx="0" cy="4572000"/>
          </a:xfrm>
          <a:prstGeom prst="straightConnector1">
            <a:avLst/>
          </a:prstGeom>
          <a:noFill/>
          <a:ln w="9525" cap="flat" cmpd="sng">
            <a:solidFill>
              <a:srgbClr val="C7C7C7"/>
            </a:solidFill>
            <a:prstDash val="dot"/>
            <a:round/>
            <a:headEnd type="none" w="sm" len="sm"/>
            <a:tailEnd type="none" w="sm" len="sm"/>
          </a:ln>
        </p:spPr>
      </p:cxnSp>
      <p:cxnSp>
        <p:nvCxnSpPr>
          <p:cNvPr id="459" name="Google Shape;459;p6"/>
          <p:cNvCxnSpPr/>
          <p:nvPr/>
        </p:nvCxnSpPr>
        <p:spPr>
          <a:xfrm>
            <a:off x="6637195" y="1702410"/>
            <a:ext cx="21202" cy="4572000"/>
          </a:xfrm>
          <a:prstGeom prst="straightConnector1">
            <a:avLst/>
          </a:prstGeom>
          <a:noFill/>
          <a:ln w="9525" cap="flat" cmpd="sng">
            <a:solidFill>
              <a:srgbClr val="7F7F7F"/>
            </a:solidFill>
            <a:prstDash val="solid"/>
            <a:round/>
            <a:headEnd type="none" w="sm" len="sm"/>
            <a:tailEnd type="none" w="sm" len="sm"/>
          </a:ln>
        </p:spPr>
      </p:cxnSp>
      <p:cxnSp>
        <p:nvCxnSpPr>
          <p:cNvPr id="460" name="Google Shape;460;p6"/>
          <p:cNvCxnSpPr/>
          <p:nvPr/>
        </p:nvCxnSpPr>
        <p:spPr>
          <a:xfrm rot="10800000" flipH="1">
            <a:off x="510273" y="2966163"/>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461" name="Google Shape;461;p6"/>
          <p:cNvCxnSpPr/>
          <p:nvPr/>
        </p:nvCxnSpPr>
        <p:spPr>
          <a:xfrm rot="10800000" flipH="1">
            <a:off x="481622" y="4126595"/>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462" name="Google Shape;462;p6"/>
          <p:cNvCxnSpPr/>
          <p:nvPr/>
        </p:nvCxnSpPr>
        <p:spPr>
          <a:xfrm rot="10800000" flipH="1">
            <a:off x="1582425" y="1703055"/>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463" name="Google Shape;463;p6"/>
          <p:cNvCxnSpPr/>
          <p:nvPr/>
        </p:nvCxnSpPr>
        <p:spPr>
          <a:xfrm>
            <a:off x="498105" y="5217626"/>
            <a:ext cx="11111073" cy="5816"/>
          </a:xfrm>
          <a:prstGeom prst="straightConnector1">
            <a:avLst/>
          </a:prstGeom>
          <a:noFill/>
          <a:ln w="9525" cap="flat" cmpd="sng">
            <a:solidFill>
              <a:srgbClr val="747C74"/>
            </a:solidFill>
            <a:prstDash val="solid"/>
            <a:round/>
            <a:headEnd type="none" w="sm" len="sm"/>
            <a:tailEnd type="none" w="sm" len="sm"/>
          </a:ln>
        </p:spPr>
      </p:cxnSp>
      <p:sp>
        <p:nvSpPr>
          <p:cNvPr id="464" name="Google Shape;464;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65" name="Google Shape;465;p6"/>
          <p:cNvSpPr txBox="1"/>
          <p:nvPr/>
        </p:nvSpPr>
        <p:spPr>
          <a:xfrm>
            <a:off x="3114169" y="4895339"/>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cxnSp>
        <p:nvCxnSpPr>
          <p:cNvPr id="466" name="Google Shape;466;p6"/>
          <p:cNvCxnSpPr/>
          <p:nvPr/>
        </p:nvCxnSpPr>
        <p:spPr>
          <a:xfrm>
            <a:off x="6130668"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67" name="Google Shape;467;p6"/>
          <p:cNvCxnSpPr/>
          <p:nvPr/>
        </p:nvCxnSpPr>
        <p:spPr>
          <a:xfrm>
            <a:off x="5149103" y="1709492"/>
            <a:ext cx="0" cy="4572000"/>
          </a:xfrm>
          <a:prstGeom prst="straightConnector1">
            <a:avLst/>
          </a:prstGeom>
          <a:noFill/>
          <a:ln w="9525" cap="flat" cmpd="sng">
            <a:solidFill>
              <a:srgbClr val="C7C7C7"/>
            </a:solidFill>
            <a:prstDash val="dot"/>
            <a:round/>
            <a:headEnd type="none" w="sm" len="sm"/>
            <a:tailEnd type="none" w="sm" len="sm"/>
          </a:ln>
        </p:spPr>
      </p:cxnSp>
      <p:sp>
        <p:nvSpPr>
          <p:cNvPr id="468" name="Google Shape;468;p6"/>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469" name="Google Shape;469;p6"/>
          <p:cNvGrpSpPr/>
          <p:nvPr/>
        </p:nvGrpSpPr>
        <p:grpSpPr>
          <a:xfrm>
            <a:off x="8040160" y="928242"/>
            <a:ext cx="1295260" cy="5357112"/>
            <a:chOff x="7087936" y="1374531"/>
            <a:chExt cx="1365300" cy="6659760"/>
          </a:xfrm>
        </p:grpSpPr>
        <p:cxnSp>
          <p:nvCxnSpPr>
            <p:cNvPr id="470" name="Google Shape;470;p6"/>
            <p:cNvCxnSpPr/>
            <p:nvPr/>
          </p:nvCxnSpPr>
          <p:spPr>
            <a:xfrm flipH="1">
              <a:off x="7731614" y="1782179"/>
              <a:ext cx="4750" cy="6252112"/>
            </a:xfrm>
            <a:prstGeom prst="straightConnector1">
              <a:avLst/>
            </a:prstGeom>
            <a:noFill/>
            <a:ln w="12700" cap="flat" cmpd="sng">
              <a:solidFill>
                <a:srgbClr val="A1AEBF"/>
              </a:solidFill>
              <a:prstDash val="solid"/>
              <a:round/>
              <a:headEnd type="none" w="sm" len="sm"/>
              <a:tailEnd type="none" w="sm" len="sm"/>
            </a:ln>
          </p:spPr>
        </p:cxnSp>
        <p:grpSp>
          <p:nvGrpSpPr>
            <p:cNvPr id="471" name="Google Shape;471;p6"/>
            <p:cNvGrpSpPr/>
            <p:nvPr/>
          </p:nvGrpSpPr>
          <p:grpSpPr>
            <a:xfrm>
              <a:off x="7087936" y="1374531"/>
              <a:ext cx="1365300" cy="422053"/>
              <a:chOff x="7208586" y="1406281"/>
              <a:chExt cx="1365300" cy="422053"/>
            </a:xfrm>
          </p:grpSpPr>
          <p:sp>
            <p:nvSpPr>
              <p:cNvPr id="472" name="Google Shape;472;p6"/>
              <p:cNvSpPr/>
              <p:nvPr/>
            </p:nvSpPr>
            <p:spPr>
              <a:xfrm>
                <a:off x="7208586" y="1406281"/>
                <a:ext cx="1365300" cy="344101"/>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473" name="Google Shape;473;p6"/>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474" name="Google Shape;474;p6"/>
          <p:cNvCxnSpPr/>
          <p:nvPr/>
        </p:nvCxnSpPr>
        <p:spPr>
          <a:xfrm flipH="1">
            <a:off x="11622379" y="1710135"/>
            <a:ext cx="9754" cy="4572000"/>
          </a:xfrm>
          <a:prstGeom prst="straightConnector1">
            <a:avLst/>
          </a:prstGeom>
          <a:noFill/>
          <a:ln w="9525" cap="flat" cmpd="sng">
            <a:solidFill>
              <a:srgbClr val="7F7F7F"/>
            </a:solidFill>
            <a:prstDash val="solid"/>
            <a:round/>
            <a:headEnd type="none" w="sm" len="sm"/>
            <a:tailEnd type="none" w="sm" len="sm"/>
          </a:ln>
        </p:spPr>
      </p:cxnSp>
      <p:cxnSp>
        <p:nvCxnSpPr>
          <p:cNvPr id="475" name="Google Shape;475;p6"/>
          <p:cNvCxnSpPr/>
          <p:nvPr/>
        </p:nvCxnSpPr>
        <p:spPr>
          <a:xfrm>
            <a:off x="4106617" y="1724445"/>
            <a:ext cx="0" cy="4572000"/>
          </a:xfrm>
          <a:prstGeom prst="straightConnector1">
            <a:avLst/>
          </a:prstGeom>
          <a:noFill/>
          <a:ln w="9525" cap="flat" cmpd="sng">
            <a:solidFill>
              <a:srgbClr val="C7C7C7"/>
            </a:solidFill>
            <a:prstDash val="dot"/>
            <a:round/>
            <a:headEnd type="none" w="sm" len="sm"/>
            <a:tailEnd type="none" w="sm" len="sm"/>
          </a:ln>
        </p:spPr>
      </p:cxnSp>
      <p:sp>
        <p:nvSpPr>
          <p:cNvPr id="476" name="Google Shape;476;p6"/>
          <p:cNvSpPr/>
          <p:nvPr/>
        </p:nvSpPr>
        <p:spPr>
          <a:xfrm>
            <a:off x="585305" y="22322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77" name="Google Shape;477;p6"/>
          <p:cNvSpPr/>
          <p:nvPr/>
        </p:nvSpPr>
        <p:spPr>
          <a:xfrm>
            <a:off x="573847" y="44476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478" name="Google Shape;478;p6"/>
          <p:cNvSpPr/>
          <p:nvPr/>
        </p:nvSpPr>
        <p:spPr>
          <a:xfrm>
            <a:off x="585305" y="310357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479" name="Google Shape;479;p6"/>
          <p:cNvPicPr preferRelativeResize="0"/>
          <p:nvPr/>
        </p:nvPicPr>
        <p:blipFill rotWithShape="1">
          <a:blip r:embed="rId3">
            <a:alphaModFix/>
          </a:blip>
          <a:srcRect/>
          <a:stretch/>
        </p:blipFill>
        <p:spPr>
          <a:xfrm>
            <a:off x="681607" y="3642177"/>
            <a:ext cx="265176" cy="265176"/>
          </a:xfrm>
          <a:prstGeom prst="rect">
            <a:avLst/>
          </a:prstGeom>
          <a:noFill/>
          <a:ln>
            <a:noFill/>
          </a:ln>
        </p:spPr>
      </p:pic>
      <p:pic>
        <p:nvPicPr>
          <p:cNvPr id="480" name="Google Shape;480;p6"/>
          <p:cNvPicPr preferRelativeResize="0"/>
          <p:nvPr/>
        </p:nvPicPr>
        <p:blipFill rotWithShape="1">
          <a:blip r:embed="rId4">
            <a:alphaModFix/>
          </a:blip>
          <a:srcRect/>
          <a:stretch/>
        </p:blipFill>
        <p:spPr>
          <a:xfrm>
            <a:off x="665515" y="2584138"/>
            <a:ext cx="265176" cy="265176"/>
          </a:xfrm>
          <a:prstGeom prst="rect">
            <a:avLst/>
          </a:prstGeom>
          <a:noFill/>
          <a:ln>
            <a:noFill/>
          </a:ln>
        </p:spPr>
      </p:pic>
      <p:pic>
        <p:nvPicPr>
          <p:cNvPr id="481" name="Google Shape;481;p6"/>
          <p:cNvPicPr preferRelativeResize="0"/>
          <p:nvPr/>
        </p:nvPicPr>
        <p:blipFill rotWithShape="1">
          <a:blip r:embed="rId5">
            <a:alphaModFix/>
          </a:blip>
          <a:srcRect/>
          <a:stretch/>
        </p:blipFill>
        <p:spPr>
          <a:xfrm>
            <a:off x="665515" y="4790332"/>
            <a:ext cx="265176" cy="265176"/>
          </a:xfrm>
          <a:prstGeom prst="rect">
            <a:avLst/>
          </a:prstGeom>
          <a:noFill/>
          <a:ln>
            <a:noFill/>
          </a:ln>
        </p:spPr>
      </p:pic>
      <p:sp>
        <p:nvSpPr>
          <p:cNvPr id="482" name="Google Shape;482;p6"/>
          <p:cNvSpPr txBox="1"/>
          <p:nvPr/>
        </p:nvSpPr>
        <p:spPr>
          <a:xfrm>
            <a:off x="1545540" y="2738172"/>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483" name="Google Shape;483;p6"/>
          <p:cNvCxnSpPr/>
          <p:nvPr/>
        </p:nvCxnSpPr>
        <p:spPr>
          <a:xfrm flipH="1">
            <a:off x="3594754" y="172705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4" name="Google Shape;484;p6"/>
          <p:cNvCxnSpPr/>
          <p:nvPr/>
        </p:nvCxnSpPr>
        <p:spPr>
          <a:xfrm flipH="1">
            <a:off x="4604287"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5" name="Google Shape;485;p6"/>
          <p:cNvCxnSpPr/>
          <p:nvPr/>
        </p:nvCxnSpPr>
        <p:spPr>
          <a:xfrm flipH="1">
            <a:off x="5617655" y="1714337"/>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6" name="Google Shape;486;p6"/>
          <p:cNvCxnSpPr/>
          <p:nvPr/>
        </p:nvCxnSpPr>
        <p:spPr>
          <a:xfrm flipH="1">
            <a:off x="7645325" y="1702410"/>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7" name="Google Shape;487;p6"/>
          <p:cNvCxnSpPr/>
          <p:nvPr/>
        </p:nvCxnSpPr>
        <p:spPr>
          <a:xfrm flipH="1">
            <a:off x="8649523" y="1710662"/>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8" name="Google Shape;488;p6"/>
          <p:cNvCxnSpPr/>
          <p:nvPr/>
        </p:nvCxnSpPr>
        <p:spPr>
          <a:xfrm flipH="1">
            <a:off x="9653721" y="1712678"/>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89" name="Google Shape;489;p6"/>
          <p:cNvCxnSpPr/>
          <p:nvPr/>
        </p:nvCxnSpPr>
        <p:spPr>
          <a:xfrm flipH="1">
            <a:off x="10676859" y="1702165"/>
            <a:ext cx="2888" cy="4572000"/>
          </a:xfrm>
          <a:prstGeom prst="straightConnector1">
            <a:avLst/>
          </a:prstGeom>
          <a:noFill/>
          <a:ln w="9525" cap="flat" cmpd="sng">
            <a:solidFill>
              <a:srgbClr val="7F7F7F"/>
            </a:solidFill>
            <a:prstDash val="solid"/>
            <a:round/>
            <a:headEnd type="none" w="sm" len="sm"/>
            <a:tailEnd type="none" w="sm" len="sm"/>
          </a:ln>
        </p:spPr>
      </p:cxnSp>
      <p:cxnSp>
        <p:nvCxnSpPr>
          <p:cNvPr id="490" name="Google Shape;490;p6"/>
          <p:cNvCxnSpPr/>
          <p:nvPr/>
        </p:nvCxnSpPr>
        <p:spPr>
          <a:xfrm>
            <a:off x="7143086" y="1713815"/>
            <a:ext cx="0" cy="4572000"/>
          </a:xfrm>
          <a:prstGeom prst="straightConnector1">
            <a:avLst/>
          </a:prstGeom>
          <a:noFill/>
          <a:ln w="9525" cap="flat" cmpd="sng">
            <a:solidFill>
              <a:srgbClr val="C7C7C7"/>
            </a:solidFill>
            <a:prstDash val="dot"/>
            <a:round/>
            <a:headEnd type="none" w="sm" len="sm"/>
            <a:tailEnd type="none" w="sm" len="sm"/>
          </a:ln>
        </p:spPr>
      </p:cxnSp>
      <p:cxnSp>
        <p:nvCxnSpPr>
          <p:cNvPr id="491" name="Google Shape;491;p6"/>
          <p:cNvCxnSpPr/>
          <p:nvPr/>
        </p:nvCxnSpPr>
        <p:spPr>
          <a:xfrm>
            <a:off x="11146922" y="1712228"/>
            <a:ext cx="0" cy="4572000"/>
          </a:xfrm>
          <a:prstGeom prst="straightConnector1">
            <a:avLst/>
          </a:prstGeom>
          <a:noFill/>
          <a:ln w="9525" cap="flat" cmpd="sng">
            <a:solidFill>
              <a:srgbClr val="C7C7C7"/>
            </a:solidFill>
            <a:prstDash val="dot"/>
            <a:round/>
            <a:headEnd type="none" w="sm" len="sm"/>
            <a:tailEnd type="none" w="sm" len="sm"/>
          </a:ln>
        </p:spPr>
      </p:cxnSp>
      <p:cxnSp>
        <p:nvCxnSpPr>
          <p:cNvPr id="492" name="Google Shape;492;p6"/>
          <p:cNvCxnSpPr/>
          <p:nvPr/>
        </p:nvCxnSpPr>
        <p:spPr>
          <a:xfrm>
            <a:off x="10154932" y="1694668"/>
            <a:ext cx="0" cy="4572000"/>
          </a:xfrm>
          <a:prstGeom prst="straightConnector1">
            <a:avLst/>
          </a:prstGeom>
          <a:noFill/>
          <a:ln w="9525" cap="flat" cmpd="sng">
            <a:solidFill>
              <a:srgbClr val="C7C7C7"/>
            </a:solidFill>
            <a:prstDash val="dot"/>
            <a:round/>
            <a:headEnd type="none" w="sm" len="sm"/>
            <a:tailEnd type="none" w="sm" len="sm"/>
          </a:ln>
        </p:spPr>
      </p:cxnSp>
      <p:cxnSp>
        <p:nvCxnSpPr>
          <p:cNvPr id="493" name="Google Shape;493;p6"/>
          <p:cNvCxnSpPr/>
          <p:nvPr/>
        </p:nvCxnSpPr>
        <p:spPr>
          <a:xfrm>
            <a:off x="9159179" y="1724445"/>
            <a:ext cx="0" cy="4572000"/>
          </a:xfrm>
          <a:prstGeom prst="straightConnector1">
            <a:avLst/>
          </a:prstGeom>
          <a:noFill/>
          <a:ln w="9525" cap="flat" cmpd="sng">
            <a:solidFill>
              <a:srgbClr val="C7C7C7"/>
            </a:solidFill>
            <a:prstDash val="dot"/>
            <a:round/>
            <a:headEnd type="none" w="sm" len="sm"/>
            <a:tailEnd type="none" w="sm" len="sm"/>
          </a:ln>
        </p:spPr>
      </p:cxnSp>
      <p:cxnSp>
        <p:nvCxnSpPr>
          <p:cNvPr id="494" name="Google Shape;494;p6"/>
          <p:cNvCxnSpPr/>
          <p:nvPr/>
        </p:nvCxnSpPr>
        <p:spPr>
          <a:xfrm>
            <a:off x="8156805" y="1724445"/>
            <a:ext cx="0" cy="4572000"/>
          </a:xfrm>
          <a:prstGeom prst="straightConnector1">
            <a:avLst/>
          </a:prstGeom>
          <a:noFill/>
          <a:ln w="9525" cap="flat" cmpd="sng">
            <a:solidFill>
              <a:srgbClr val="C7C7C7"/>
            </a:solidFill>
            <a:prstDash val="dot"/>
            <a:round/>
            <a:headEnd type="none" w="sm" len="sm"/>
            <a:tailEnd type="none" w="sm" len="sm"/>
          </a:ln>
        </p:spPr>
      </p:cxnSp>
      <p:sp>
        <p:nvSpPr>
          <p:cNvPr id="495" name="Google Shape;495;p6"/>
          <p:cNvSpPr txBox="1"/>
          <p:nvPr/>
        </p:nvSpPr>
        <p:spPr>
          <a:xfrm>
            <a:off x="38399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496" name="Google Shape;496;p6"/>
          <p:cNvSpPr txBox="1"/>
          <p:nvPr/>
        </p:nvSpPr>
        <p:spPr>
          <a:xfrm>
            <a:off x="4841014"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497" name="Google Shape;497;p6"/>
          <p:cNvSpPr txBox="1"/>
          <p:nvPr/>
        </p:nvSpPr>
        <p:spPr>
          <a:xfrm>
            <a:off x="587545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498" name="Google Shape;498;p6"/>
          <p:cNvSpPr txBox="1"/>
          <p:nvPr/>
        </p:nvSpPr>
        <p:spPr>
          <a:xfrm>
            <a:off x="6909893"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499" name="Google Shape;499;p6"/>
          <p:cNvSpPr txBox="1"/>
          <p:nvPr/>
        </p:nvSpPr>
        <p:spPr>
          <a:xfrm>
            <a:off x="789502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500" name="Google Shape;500;p6"/>
          <p:cNvSpPr txBox="1"/>
          <p:nvPr/>
        </p:nvSpPr>
        <p:spPr>
          <a:xfrm>
            <a:off x="8918452"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501" name="Google Shape;501;p6"/>
          <p:cNvSpPr txBox="1"/>
          <p:nvPr/>
        </p:nvSpPr>
        <p:spPr>
          <a:xfrm>
            <a:off x="9903580"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502" name="Google Shape;502;p6"/>
          <p:cNvSpPr txBox="1"/>
          <p:nvPr/>
        </p:nvSpPr>
        <p:spPr>
          <a:xfrm>
            <a:off x="10927011" y="141347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503" name="Google Shape;503;p6"/>
          <p:cNvSpPr txBox="1"/>
          <p:nvPr/>
        </p:nvSpPr>
        <p:spPr>
          <a:xfrm>
            <a:off x="2791882" y="1411002"/>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504" name="Google Shape;504;p6"/>
          <p:cNvSpPr/>
          <p:nvPr/>
        </p:nvSpPr>
        <p:spPr>
          <a:xfrm>
            <a:off x="573847" y="5379816"/>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505" name="Google Shape;505;p6"/>
          <p:cNvPicPr preferRelativeResize="0"/>
          <p:nvPr/>
        </p:nvPicPr>
        <p:blipFill rotWithShape="1">
          <a:blip r:embed="rId6">
            <a:alphaModFix/>
          </a:blip>
          <a:srcRect/>
          <a:stretch/>
        </p:blipFill>
        <p:spPr>
          <a:xfrm>
            <a:off x="624059" y="5773635"/>
            <a:ext cx="265176" cy="265176"/>
          </a:xfrm>
          <a:prstGeom prst="rect">
            <a:avLst/>
          </a:prstGeom>
          <a:noFill/>
          <a:ln>
            <a:noFill/>
          </a:ln>
        </p:spPr>
      </p:pic>
      <p:grpSp>
        <p:nvGrpSpPr>
          <p:cNvPr id="506" name="Google Shape;506;p6"/>
          <p:cNvGrpSpPr/>
          <p:nvPr/>
        </p:nvGrpSpPr>
        <p:grpSpPr>
          <a:xfrm>
            <a:off x="8649523" y="546170"/>
            <a:ext cx="2793358" cy="432163"/>
            <a:chOff x="8441380" y="969090"/>
            <a:chExt cx="2793358" cy="432163"/>
          </a:xfrm>
        </p:grpSpPr>
        <p:sp>
          <p:nvSpPr>
            <p:cNvPr id="507" name="Google Shape;507;p6"/>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08" name="Google Shape;508;p6"/>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09" name="Google Shape;509;p6"/>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0" name="Google Shape;510;p6"/>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11" name="Google Shape;511;p6"/>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12" name="Google Shape;512;p6"/>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13" name="Google Shape;513;p6"/>
          <p:cNvSpPr/>
          <p:nvPr/>
        </p:nvSpPr>
        <p:spPr>
          <a:xfrm>
            <a:off x="8205063" y="5262049"/>
            <a:ext cx="195600" cy="194100"/>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4" name="Google Shape;514;p6"/>
          <p:cNvSpPr/>
          <p:nvPr/>
        </p:nvSpPr>
        <p:spPr>
          <a:xfrm>
            <a:off x="11026601" y="5260828"/>
            <a:ext cx="195600" cy="1941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5" name="Google Shape;515;p6"/>
          <p:cNvSpPr/>
          <p:nvPr/>
        </p:nvSpPr>
        <p:spPr>
          <a:xfrm>
            <a:off x="10079773" y="5680236"/>
            <a:ext cx="195600" cy="194100"/>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16" name="Google Shape;516;p6"/>
          <p:cNvSpPr txBox="1"/>
          <p:nvPr/>
        </p:nvSpPr>
        <p:spPr>
          <a:xfrm>
            <a:off x="7679747" y="5494724"/>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Call center review </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7" name="Google Shape;517;p6"/>
          <p:cNvSpPr txBox="1"/>
          <p:nvPr/>
        </p:nvSpPr>
        <p:spPr>
          <a:xfrm>
            <a:off x="9844145" y="5847698"/>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MVP Launch</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8" name="Google Shape;518;p6"/>
          <p:cNvSpPr txBox="1"/>
          <p:nvPr/>
        </p:nvSpPr>
        <p:spPr>
          <a:xfrm>
            <a:off x="10826409" y="5480181"/>
            <a:ext cx="961200" cy="20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19" name="Google Shape;519;p6"/>
          <p:cNvSpPr/>
          <p:nvPr/>
        </p:nvSpPr>
        <p:spPr>
          <a:xfrm>
            <a:off x="4609071" y="2040805"/>
            <a:ext cx="5009671" cy="25943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 Opt-in</a:t>
            </a:r>
            <a:endParaRPr sz="650" b="0" i="0" u="none" strike="noStrike" cap="none">
              <a:solidFill>
                <a:srgbClr val="000000"/>
              </a:solidFill>
              <a:latin typeface="Source Sans Pro"/>
              <a:ea typeface="Source Sans Pro"/>
              <a:cs typeface="Source Sans Pro"/>
              <a:sym typeface="Source Sans Pro"/>
            </a:endParaRPr>
          </a:p>
        </p:txBody>
      </p:sp>
      <p:sp>
        <p:nvSpPr>
          <p:cNvPr id="520" name="Google Shape;520;p6"/>
          <p:cNvSpPr/>
          <p:nvPr/>
        </p:nvSpPr>
        <p:spPr>
          <a:xfrm>
            <a:off x="1591950" y="1720350"/>
            <a:ext cx="45042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1" name="Google Shape;521;p6"/>
          <p:cNvSpPr/>
          <p:nvPr/>
        </p:nvSpPr>
        <p:spPr>
          <a:xfrm>
            <a:off x="8198101" y="2340697"/>
            <a:ext cx="1380342"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MVP 508 Spanish translation docs</a:t>
            </a:r>
            <a:endParaRPr sz="650" b="0" i="0" u="none" strike="noStrike" cap="none">
              <a:solidFill>
                <a:srgbClr val="000000"/>
              </a:solidFill>
              <a:latin typeface="Source Sans Pro"/>
              <a:ea typeface="Source Sans Pro"/>
              <a:cs typeface="Source Sans Pro"/>
              <a:sym typeface="Source Sans Pro"/>
            </a:endParaRPr>
          </a:p>
        </p:txBody>
      </p:sp>
      <p:sp>
        <p:nvSpPr>
          <p:cNvPr id="522" name="Google Shape;522;p6"/>
          <p:cNvSpPr/>
          <p:nvPr/>
        </p:nvSpPr>
        <p:spPr>
          <a:xfrm>
            <a:off x="1591056" y="2031841"/>
            <a:ext cx="904345"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Legal Review </a:t>
            </a:r>
            <a:endParaRPr sz="650" b="0" i="0" u="none" strike="noStrike" cap="none">
              <a:solidFill>
                <a:srgbClr val="000000"/>
              </a:solidFill>
              <a:latin typeface="Source Sans Pro"/>
              <a:ea typeface="Source Sans Pro"/>
              <a:cs typeface="Source Sans Pro"/>
              <a:sym typeface="Source Sans Pro"/>
            </a:endParaRPr>
          </a:p>
        </p:txBody>
      </p:sp>
      <p:sp>
        <p:nvSpPr>
          <p:cNvPr id="523" name="Google Shape;523;p6"/>
          <p:cNvSpPr/>
          <p:nvPr/>
        </p:nvSpPr>
        <p:spPr>
          <a:xfrm>
            <a:off x="1595063" y="2336827"/>
            <a:ext cx="5992800" cy="274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VA 508 Assistance request</a:t>
            </a:r>
            <a:endParaRPr sz="650" b="0" i="0" u="none" strike="noStrike" cap="none">
              <a:solidFill>
                <a:srgbClr val="000000"/>
              </a:solidFill>
              <a:latin typeface="Source Sans Pro"/>
              <a:ea typeface="Source Sans Pro"/>
              <a:cs typeface="Source Sans Pro"/>
              <a:sym typeface="Source Sans Pro"/>
            </a:endParaRPr>
          </a:p>
        </p:txBody>
      </p:sp>
      <p:sp>
        <p:nvSpPr>
          <p:cNvPr id="524" name="Google Shape;524;p6"/>
          <p:cNvSpPr/>
          <p:nvPr/>
        </p:nvSpPr>
        <p:spPr>
          <a:xfrm>
            <a:off x="4641870" y="3024283"/>
            <a:ext cx="2375618" cy="27432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opt-in	</a:t>
            </a:r>
            <a:endParaRPr sz="650" b="0" i="0" u="none" strike="noStrike" cap="none">
              <a:solidFill>
                <a:srgbClr val="000000"/>
              </a:solidFill>
              <a:latin typeface="Arial"/>
              <a:ea typeface="Arial"/>
              <a:cs typeface="Arial"/>
              <a:sym typeface="Arial"/>
            </a:endParaRPr>
          </a:p>
        </p:txBody>
      </p:sp>
      <p:sp>
        <p:nvSpPr>
          <p:cNvPr id="525" name="Google Shape;525;p6"/>
          <p:cNvSpPr/>
          <p:nvPr/>
        </p:nvSpPr>
        <p:spPr>
          <a:xfrm>
            <a:off x="9699800" y="3764693"/>
            <a:ext cx="1936800" cy="274320"/>
          </a:xfrm>
          <a:prstGeom prst="rect">
            <a:avLst/>
          </a:prstGeom>
          <a:solidFill>
            <a:srgbClr val="0365B9"/>
          </a:solidFill>
          <a:ln w="38100" cap="flat" cmpd="sng">
            <a:solidFill>
              <a:schemeClr val="dk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1095-B Wayfinding	</a:t>
            </a:r>
            <a:endParaRPr sz="650" b="0" i="0" u="none" strike="noStrike" cap="none">
              <a:solidFill>
                <a:srgbClr val="000000"/>
              </a:solidFill>
              <a:latin typeface="Arial"/>
              <a:ea typeface="Arial"/>
              <a:cs typeface="Arial"/>
              <a:sym typeface="Arial"/>
            </a:endParaRPr>
          </a:p>
        </p:txBody>
      </p:sp>
      <p:sp>
        <p:nvSpPr>
          <p:cNvPr id="526" name="Google Shape;526;p6"/>
          <p:cNvSpPr/>
          <p:nvPr/>
        </p:nvSpPr>
        <p:spPr>
          <a:xfrm>
            <a:off x="7205359" y="4515336"/>
            <a:ext cx="1647917" cy="274320"/>
          </a:xfrm>
          <a:prstGeom prst="rect">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opt-in build</a:t>
            </a:r>
            <a:endParaRPr sz="650" b="0" i="0" u="none" strike="noStrike" cap="none">
              <a:solidFill>
                <a:schemeClr val="dk1"/>
              </a:solidFill>
              <a:latin typeface="Arial"/>
              <a:ea typeface="Arial"/>
              <a:cs typeface="Arial"/>
              <a:sym typeface="Arial"/>
            </a:endParaRPr>
          </a:p>
        </p:txBody>
      </p:sp>
      <p:sp>
        <p:nvSpPr>
          <p:cNvPr id="527" name="Google Shape;527;p6"/>
          <p:cNvSpPr/>
          <p:nvPr/>
        </p:nvSpPr>
        <p:spPr>
          <a:xfrm>
            <a:off x="7536565" y="4163136"/>
            <a:ext cx="1073305" cy="27432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accessible  MVP</a:t>
            </a:r>
            <a:endParaRPr sz="650" b="0" i="0" u="none" strike="noStrike" cap="none">
              <a:solidFill>
                <a:schemeClr val="dk1"/>
              </a:solidFill>
              <a:latin typeface="Arial"/>
              <a:ea typeface="Arial"/>
              <a:cs typeface="Arial"/>
              <a:sym typeface="Arial"/>
            </a:endParaRPr>
          </a:p>
        </p:txBody>
      </p:sp>
      <p:sp>
        <p:nvSpPr>
          <p:cNvPr id="528" name="Google Shape;528;p6"/>
          <p:cNvSpPr/>
          <p:nvPr/>
        </p:nvSpPr>
        <p:spPr>
          <a:xfrm>
            <a:off x="9695904" y="4190178"/>
            <a:ext cx="1268700" cy="27432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Tech feasibility wayfinding</a:t>
            </a:r>
            <a:endParaRPr sz="650" b="0" i="0" u="none" strike="noStrike" cap="none">
              <a:solidFill>
                <a:schemeClr val="dk1"/>
              </a:solidFill>
              <a:latin typeface="Arial"/>
              <a:ea typeface="Arial"/>
              <a:cs typeface="Arial"/>
              <a:sym typeface="Arial"/>
            </a:endParaRPr>
          </a:p>
        </p:txBody>
      </p:sp>
      <p:sp>
        <p:nvSpPr>
          <p:cNvPr id="529" name="Google Shape;529;p6"/>
          <p:cNvSpPr/>
          <p:nvPr/>
        </p:nvSpPr>
        <p:spPr>
          <a:xfrm>
            <a:off x="10723581" y="4531736"/>
            <a:ext cx="1379074" cy="274320"/>
          </a:xfrm>
          <a:prstGeom prst="rect">
            <a:avLst/>
          </a:prstGeom>
          <a:solidFill>
            <a:schemeClr val="accent6"/>
          </a:solidFill>
          <a:ln w="28575" cap="flat" cmpd="sng">
            <a:solidFill>
              <a:schemeClr val="dk1"/>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for wayfinding</a:t>
            </a:r>
            <a:endParaRPr sz="650" b="0" i="0" u="none" strike="noStrike" cap="none">
              <a:solidFill>
                <a:schemeClr val="dk1"/>
              </a:solidFill>
              <a:latin typeface="Arial"/>
              <a:ea typeface="Arial"/>
              <a:cs typeface="Arial"/>
              <a:sym typeface="Arial"/>
            </a:endParaRPr>
          </a:p>
        </p:txBody>
      </p:sp>
      <p:sp>
        <p:nvSpPr>
          <p:cNvPr id="530" name="Google Shape;530;p6"/>
          <p:cNvSpPr/>
          <p:nvPr/>
        </p:nvSpPr>
        <p:spPr>
          <a:xfrm>
            <a:off x="8672785" y="1743959"/>
            <a:ext cx="2968040"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Turnover document of remaining post-MVP work (VA notify, 2022 IRS form, 508 compliance, multiple year selection)</a:t>
            </a:r>
            <a:endParaRPr sz="650" b="0" i="0" u="none" strike="noStrike" cap="none">
              <a:solidFill>
                <a:srgbClr val="000000"/>
              </a:solidFill>
              <a:latin typeface="Source Sans Pro"/>
              <a:ea typeface="Source Sans Pro"/>
              <a:cs typeface="Source Sans Pro"/>
              <a:sym typeface="Source Sans Pro"/>
            </a:endParaRPr>
          </a:p>
        </p:txBody>
      </p:sp>
      <p:sp>
        <p:nvSpPr>
          <p:cNvPr id="531" name="Google Shape;531;p6"/>
          <p:cNvSpPr/>
          <p:nvPr/>
        </p:nvSpPr>
        <p:spPr>
          <a:xfrm>
            <a:off x="5958989" y="560148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32" name="Google Shape;532;p6"/>
          <p:cNvSpPr txBox="1"/>
          <p:nvPr/>
        </p:nvSpPr>
        <p:spPr>
          <a:xfrm>
            <a:off x="5742232" y="5872687"/>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Sitewide and Content IA ticket opt-in</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33" name="Google Shape;533;p6"/>
          <p:cNvSpPr/>
          <p:nvPr/>
        </p:nvSpPr>
        <p:spPr>
          <a:xfrm>
            <a:off x="9176570" y="3000908"/>
            <a:ext cx="960900" cy="27432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Launch communication plan	</a:t>
            </a:r>
            <a:endParaRPr sz="650" b="0" i="0" u="none" strike="noStrike" cap="none">
              <a:solidFill>
                <a:srgbClr val="000000"/>
              </a:solidFill>
              <a:latin typeface="Arial"/>
              <a:ea typeface="Arial"/>
              <a:cs typeface="Arial"/>
              <a:sym typeface="Arial"/>
            </a:endParaRPr>
          </a:p>
        </p:txBody>
      </p:sp>
      <p:sp>
        <p:nvSpPr>
          <p:cNvPr id="534" name="Google Shape;534;p6"/>
          <p:cNvSpPr/>
          <p:nvPr/>
        </p:nvSpPr>
        <p:spPr>
          <a:xfrm>
            <a:off x="5658014" y="2668361"/>
            <a:ext cx="968636"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Align on launch MVP v. MVP w/ opt-in</a:t>
            </a:r>
            <a:endParaRPr sz="650" b="0" i="0" u="none" strike="noStrike" cap="none">
              <a:solidFill>
                <a:srgbClr val="000000"/>
              </a:solidFill>
              <a:latin typeface="Source Sans Pro"/>
              <a:ea typeface="Source Sans Pro"/>
              <a:cs typeface="Source Sans Pro"/>
              <a:sym typeface="Source Sans Pro"/>
            </a:endParaRPr>
          </a:p>
        </p:txBody>
      </p:sp>
      <p:sp>
        <p:nvSpPr>
          <p:cNvPr id="535" name="Google Shape;535;p6"/>
          <p:cNvSpPr/>
          <p:nvPr/>
        </p:nvSpPr>
        <p:spPr>
          <a:xfrm>
            <a:off x="8961596" y="4885972"/>
            <a:ext cx="1406100" cy="274320"/>
          </a:xfrm>
          <a:prstGeom prst="rect">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Build Analytics for launch monitoring</a:t>
            </a:r>
            <a:endParaRPr sz="650" b="0" i="0" u="none" strike="noStrike" cap="none">
              <a:solidFill>
                <a:schemeClr val="dk1"/>
              </a:solidFill>
              <a:latin typeface="Arial"/>
              <a:ea typeface="Arial"/>
              <a:cs typeface="Arial"/>
              <a:sym typeface="Arial"/>
            </a:endParaRPr>
          </a:p>
        </p:txBody>
      </p:sp>
      <p:sp>
        <p:nvSpPr>
          <p:cNvPr id="536" name="Google Shape;536;p6"/>
          <p:cNvSpPr/>
          <p:nvPr/>
        </p:nvSpPr>
        <p:spPr>
          <a:xfrm>
            <a:off x="5633350" y="3410925"/>
            <a:ext cx="1986600" cy="27432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Notification flow</a:t>
            </a:r>
            <a:endParaRPr sz="650" b="0" i="0" u="none" strike="noStrike" cap="none">
              <a:solidFill>
                <a:srgbClr val="000000"/>
              </a:solidFill>
              <a:latin typeface="Arial"/>
              <a:ea typeface="Arial"/>
              <a:cs typeface="Arial"/>
              <a:sym typeface="Arial"/>
            </a:endParaRPr>
          </a:p>
        </p:txBody>
      </p:sp>
      <p:sp>
        <p:nvSpPr>
          <p:cNvPr id="537" name="Google Shape;537;p6"/>
          <p:cNvSpPr/>
          <p:nvPr/>
        </p:nvSpPr>
        <p:spPr>
          <a:xfrm>
            <a:off x="6150427" y="3794600"/>
            <a:ext cx="1451700" cy="274320"/>
          </a:xfrm>
          <a:prstGeom prst="rect">
            <a:avLst/>
          </a:prstGeom>
          <a:solidFill>
            <a:srgbClr val="0365B9"/>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Design for MVP 508 accessibility	</a:t>
            </a:r>
            <a:endParaRPr sz="650" b="0" i="0" u="none" strike="noStrike" cap="none">
              <a:solidFill>
                <a:srgbClr val="000000"/>
              </a:solidFill>
              <a:latin typeface="Arial"/>
              <a:ea typeface="Arial"/>
              <a:cs typeface="Arial"/>
              <a:sym typeface="Arial"/>
            </a:endParaRPr>
          </a:p>
        </p:txBody>
      </p:sp>
      <p:sp>
        <p:nvSpPr>
          <p:cNvPr id="538" name="Google Shape;538;p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
        <p:nvSpPr>
          <p:cNvPr id="539" name="Google Shape;539;p6"/>
          <p:cNvSpPr/>
          <p:nvPr/>
        </p:nvSpPr>
        <p:spPr>
          <a:xfrm>
            <a:off x="8929388" y="5262033"/>
            <a:ext cx="195600" cy="194100"/>
          </a:xfrm>
          <a:prstGeom prst="diamond">
            <a:avLst/>
          </a:prstGeom>
          <a:solidFill>
            <a:srgbClr val="00206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0" name="Google Shape;540;p6"/>
          <p:cNvSpPr txBox="1"/>
          <p:nvPr/>
        </p:nvSpPr>
        <p:spPr>
          <a:xfrm>
            <a:off x="9525529" y="5479805"/>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Staging review – MVP</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1" name="Google Shape;541;p6"/>
          <p:cNvSpPr/>
          <p:nvPr/>
        </p:nvSpPr>
        <p:spPr>
          <a:xfrm>
            <a:off x="8963557" y="5618457"/>
            <a:ext cx="195600" cy="194100"/>
          </a:xfrm>
          <a:prstGeom prst="diamond">
            <a:avLst/>
          </a:prstGeom>
          <a:solidFill>
            <a:srgbClr val="00206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42" name="Google Shape;542;p6"/>
          <p:cNvSpPr txBox="1"/>
          <p:nvPr/>
        </p:nvSpPr>
        <p:spPr>
          <a:xfrm>
            <a:off x="8674058" y="5836167"/>
            <a:ext cx="961200" cy="10002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Security &amp; privacy review</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3" name="Google Shape;543;p6"/>
          <p:cNvSpPr/>
          <p:nvPr/>
        </p:nvSpPr>
        <p:spPr>
          <a:xfrm>
            <a:off x="9679107" y="2655676"/>
            <a:ext cx="968636"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650" b="0" i="0" u="none" strike="noStrike" cap="none">
                <a:solidFill>
                  <a:srgbClr val="FDFFFD"/>
                </a:solidFill>
                <a:latin typeface="Source Sans Pro"/>
                <a:ea typeface="Source Sans Pro"/>
                <a:cs typeface="Source Sans Pro"/>
                <a:sym typeface="Source Sans Pro"/>
              </a:rPr>
              <a:t>Draft opt-in legal review package</a:t>
            </a:r>
            <a:endParaRPr sz="650" b="0" i="0" u="none" strike="noStrike" cap="none">
              <a:solidFill>
                <a:srgbClr val="000000"/>
              </a:solidFill>
              <a:latin typeface="Source Sans Pro"/>
              <a:ea typeface="Source Sans Pro"/>
              <a:cs typeface="Source Sans Pro"/>
              <a:sym typeface="Source Sans Pro"/>
            </a:endParaRPr>
          </a:p>
        </p:txBody>
      </p:sp>
      <p:sp>
        <p:nvSpPr>
          <p:cNvPr id="544" name="Google Shape;544;p6"/>
          <p:cNvSpPr/>
          <p:nvPr/>
        </p:nvSpPr>
        <p:spPr>
          <a:xfrm>
            <a:off x="10172716" y="4538108"/>
            <a:ext cx="461559" cy="274320"/>
          </a:xfrm>
          <a:prstGeom prst="rect">
            <a:avLst/>
          </a:prstGeom>
          <a:solidFill>
            <a:schemeClr val="accent6"/>
          </a:solidFill>
          <a:ln w="9525" cap="flat" cmpd="sng">
            <a:solidFill>
              <a:schemeClr val="accen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dk1"/>
                </a:solidFill>
                <a:latin typeface="Source Sans Pro"/>
                <a:ea typeface="Source Sans Pro"/>
                <a:cs typeface="Source Sans Pro"/>
                <a:sym typeface="Source Sans Pro"/>
              </a:rPr>
              <a:t>UAT</a:t>
            </a:r>
            <a:endParaRPr sz="650" b="0" i="0" u="none" strike="noStrike" cap="none">
              <a:solidFill>
                <a:schemeClr val="dk1"/>
              </a:solidFill>
              <a:latin typeface="Arial"/>
              <a:ea typeface="Arial"/>
              <a:cs typeface="Arial"/>
              <a:sym typeface="Arial"/>
            </a:endParaRPr>
          </a:p>
        </p:txBody>
      </p:sp>
      <p:sp>
        <p:nvSpPr>
          <p:cNvPr id="545" name="Google Shape;545;p6"/>
          <p:cNvSpPr txBox="1"/>
          <p:nvPr/>
        </p:nvSpPr>
        <p:spPr>
          <a:xfrm>
            <a:off x="8672454" y="5494718"/>
            <a:ext cx="961200" cy="1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Analytics &amp; QA</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546" name="Google Shape;546;p6"/>
          <p:cNvSpPr/>
          <p:nvPr/>
        </p:nvSpPr>
        <p:spPr>
          <a:xfrm>
            <a:off x="9449813" y="5254571"/>
            <a:ext cx="195600" cy="194100"/>
          </a:xfrm>
          <a:prstGeom prst="diamond">
            <a:avLst/>
          </a:prstGeom>
          <a:solidFill>
            <a:srgbClr val="00206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cxnSp>
        <p:nvCxnSpPr>
          <p:cNvPr id="552" name="Google Shape;552;p16"/>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53" name="Google Shape;553;p16"/>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54" name="Google Shape;554;p1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55" name="Google Shape;555;p16"/>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Mobile</a:t>
            </a:r>
            <a:endParaRPr sz="2800" b="0" i="0" u="none" strike="noStrike" cap="none">
              <a:solidFill>
                <a:schemeClr val="dk1"/>
              </a:solidFill>
              <a:latin typeface="PT Serif"/>
              <a:ea typeface="PT Serif"/>
              <a:cs typeface="PT Serif"/>
              <a:sym typeface="PT Serif"/>
            </a:endParaRPr>
          </a:p>
        </p:txBody>
      </p:sp>
      <p:sp>
        <p:nvSpPr>
          <p:cNvPr id="556" name="Google Shape;556;p1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557" name="Google Shape;557;p16"/>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58" name="Google Shape;558;p16"/>
          <p:cNvSpPr txBox="1"/>
          <p:nvPr/>
        </p:nvSpPr>
        <p:spPr>
          <a:xfrm>
            <a:off x="419100" y="1773936"/>
            <a:ext cx="4414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Version hybrid design for mobile</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59" name="Google Shape;559;p16"/>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Mobile auth / unauth design </a:t>
            </a:r>
            <a:endParaRPr sz="1200" b="0" i="0" u="none" strike="noStrike" cap="none">
              <a:solidFill>
                <a:srgbClr val="000000"/>
              </a:solidFill>
              <a:latin typeface="Source Sans Pro"/>
              <a:ea typeface="Source Sans Pro"/>
              <a:cs typeface="Source Sans Pro"/>
              <a:sym typeface="Source Sans Pro"/>
            </a:endParaRPr>
          </a:p>
        </p:txBody>
      </p:sp>
      <p:sp>
        <p:nvSpPr>
          <p:cNvPr id="560" name="Google Shape;560;p16"/>
          <p:cNvSpPr txBox="1"/>
          <p:nvPr/>
        </p:nvSpPr>
        <p:spPr>
          <a:xfrm>
            <a:off x="182880" y="2832385"/>
            <a:ext cx="4313100" cy="3252000"/>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Design update: Mobile screens for “hybrid” form download page</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Screens for mobile for both MVP and Opt-in Hybrid model complete</a:t>
            </a:r>
            <a:endParaRPr sz="1800" b="0" i="0" u="none" strike="noStrike" cap="none">
              <a:solidFill>
                <a:schemeClr val="dk2"/>
              </a:solidFill>
              <a:latin typeface="PT Serif"/>
              <a:ea typeface="PT Serif"/>
              <a:cs typeface="PT Serif"/>
              <a:sym typeface="PT Serif"/>
            </a:endParaRPr>
          </a:p>
          <a:p>
            <a:pPr marL="914400" marR="0" lvl="0" indent="0" algn="l" rtl="0">
              <a:lnSpc>
                <a:spcPct val="90000"/>
              </a:lnSpc>
              <a:spcBef>
                <a:spcPts val="5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pic>
        <p:nvPicPr>
          <p:cNvPr id="562" name="Google Shape;562;p16"/>
          <p:cNvPicPr preferRelativeResize="0"/>
          <p:nvPr/>
        </p:nvPicPr>
        <p:blipFill rotWithShape="1">
          <a:blip r:embed="rId5">
            <a:alphaModFix/>
          </a:blip>
          <a:srcRect b="43178"/>
          <a:stretch/>
        </p:blipFill>
        <p:spPr>
          <a:xfrm>
            <a:off x="5306275" y="1159248"/>
            <a:ext cx="3668801" cy="4802591"/>
          </a:xfrm>
          <a:prstGeom prst="rect">
            <a:avLst/>
          </a:prstGeom>
          <a:noFill/>
          <a:ln w="9525" cap="flat" cmpd="sng">
            <a:solidFill>
              <a:srgbClr val="8A8A8A"/>
            </a:solidFill>
            <a:prstDash val="solid"/>
            <a:round/>
            <a:headEnd type="none" w="sm" len="sm"/>
            <a:tailEnd type="none" w="sm" len="sm"/>
          </a:ln>
        </p:spPr>
      </p:pic>
      <p:pic>
        <p:nvPicPr>
          <p:cNvPr id="563" name="Google Shape;563;p16"/>
          <p:cNvPicPr preferRelativeResize="0"/>
          <p:nvPr/>
        </p:nvPicPr>
        <p:blipFill rotWithShape="1">
          <a:blip r:embed="rId6">
            <a:alphaModFix/>
          </a:blip>
          <a:srcRect b="59951"/>
          <a:stretch/>
        </p:blipFill>
        <p:spPr>
          <a:xfrm>
            <a:off x="9632770" y="1159257"/>
            <a:ext cx="1030568" cy="4802591"/>
          </a:xfrm>
          <a:prstGeom prst="rect">
            <a:avLst/>
          </a:prstGeom>
          <a:noFill/>
          <a:ln w="9525" cap="flat" cmpd="sng">
            <a:solidFill>
              <a:srgbClr val="8A8A8A"/>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1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70" name="Google Shape;570;p1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71" name="Google Shape;571;p1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72" name="Google Shape;572;p1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Build</a:t>
            </a:r>
            <a:endParaRPr sz="2800" b="0" i="0" u="none" strike="noStrike" cap="none">
              <a:solidFill>
                <a:schemeClr val="dk1"/>
              </a:solidFill>
              <a:latin typeface="PT Serif"/>
              <a:ea typeface="PT Serif"/>
              <a:cs typeface="PT Serif"/>
              <a:sym typeface="PT Serif"/>
            </a:endParaRPr>
          </a:p>
        </p:txBody>
      </p:sp>
      <p:sp>
        <p:nvSpPr>
          <p:cNvPr id="573" name="Google Shape;573;p1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B</a:t>
            </a:r>
            <a:endParaRPr sz="1400" b="0" i="0" u="none" strike="noStrike" cap="none">
              <a:solidFill>
                <a:srgbClr val="000000"/>
              </a:solidFill>
              <a:latin typeface="Arial"/>
              <a:ea typeface="Arial"/>
              <a:cs typeface="Arial"/>
              <a:sym typeface="Arial"/>
            </a:endParaRPr>
          </a:p>
        </p:txBody>
      </p:sp>
      <p:sp>
        <p:nvSpPr>
          <p:cNvPr id="574" name="Google Shape;574;p17"/>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75" name="Google Shape;575;p17"/>
          <p:cNvSpPr txBox="1"/>
          <p:nvPr/>
        </p:nvSpPr>
        <p:spPr>
          <a:xfrm>
            <a:off x="419100" y="1773925"/>
            <a:ext cx="5343600" cy="1034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Ensure text version of 1095-B passes accessibility test</a:t>
            </a:r>
            <a:endParaRPr sz="1200" b="0" i="0" u="none" strike="noStrike" cap="none">
              <a:solidFill>
                <a:srgbClr val="8F8F8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Backend: Build 1095-B text version</a:t>
            </a:r>
            <a:endParaRPr sz="12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Build 1095-B frontend with Text / PDF download options</a:t>
            </a:r>
            <a:endParaRPr sz="12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6"/>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QA frontend content on build</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7"/>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Write backend API test</a:t>
            </a:r>
            <a:endParaRPr sz="1200" b="0" i="0" u="none" strike="noStrike" cap="none">
              <a:solidFill>
                <a:srgbClr val="000000"/>
              </a:solidFill>
              <a:latin typeface="Arial"/>
              <a:ea typeface="Arial"/>
              <a:cs typeface="Arial"/>
              <a:sym typeface="Arial"/>
            </a:endParaRPr>
          </a:p>
        </p:txBody>
      </p:sp>
      <p:sp>
        <p:nvSpPr>
          <p:cNvPr id="576" name="Google Shape;576;p17"/>
          <p:cNvSpPr txBox="1"/>
          <p:nvPr/>
        </p:nvSpPr>
        <p:spPr>
          <a:xfrm>
            <a:off x="8308550" y="6109250"/>
            <a:ext cx="35619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8"/>
              </a:rPr>
              <a:t>Jaws test</a:t>
            </a:r>
            <a:r>
              <a:rPr lang="en-US" sz="1200" b="0" i="0" u="none" strike="noStrike" cap="none">
                <a:solidFill>
                  <a:srgbClr val="000000"/>
                </a:solidFill>
                <a:latin typeface="Source Sans Pro"/>
                <a:ea typeface="Source Sans Pro"/>
                <a:cs typeface="Source Sans Pro"/>
                <a:sym typeface="Source Sans Pro"/>
              </a:rPr>
              <a:t>, GitHub branch </a:t>
            </a:r>
            <a:r>
              <a:rPr lang="en-US" sz="1200" b="0" i="0" u="sng" strike="noStrike" cap="none">
                <a:solidFill>
                  <a:schemeClr val="hlink"/>
                </a:solidFill>
                <a:latin typeface="Source Sans Pro"/>
                <a:ea typeface="Source Sans Pro"/>
                <a:cs typeface="Source Sans Pro"/>
                <a:sym typeface="Source Sans Pro"/>
                <a:hlinkClick r:id="rId9"/>
              </a:rPr>
              <a:t>FE</a:t>
            </a:r>
            <a:r>
              <a:rPr lang="en-US" sz="1200" b="0" i="0" u="none" strike="noStrike" cap="none">
                <a:solidFill>
                  <a:srgbClr val="000000"/>
                </a:solidFill>
                <a:latin typeface="Source Sans Pro"/>
                <a:ea typeface="Source Sans Pro"/>
                <a:cs typeface="Source Sans Pro"/>
                <a:sym typeface="Source Sans Pro"/>
              </a:rPr>
              <a:t> / </a:t>
            </a:r>
            <a:r>
              <a:rPr lang="en-US" sz="1200" b="0" i="0" u="sng" strike="noStrike" cap="none">
                <a:solidFill>
                  <a:schemeClr val="hlink"/>
                </a:solidFill>
                <a:latin typeface="Source Sans Pro"/>
                <a:ea typeface="Source Sans Pro"/>
                <a:cs typeface="Source Sans Pro"/>
                <a:sym typeface="Source Sans Pro"/>
                <a:hlinkClick r:id="rId10"/>
              </a:rPr>
              <a:t>BE</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11"/>
              </a:rPr>
              <a:t>Widget demo video</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77" name="Google Shape;577;p17"/>
          <p:cNvSpPr txBox="1"/>
          <p:nvPr/>
        </p:nvSpPr>
        <p:spPr>
          <a:xfrm>
            <a:off x="182880" y="2832385"/>
            <a:ext cx="4313100" cy="3252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500"/>
              </a:spcBef>
              <a:spcAft>
                <a:spcPts val="0"/>
              </a:spcAft>
              <a:buClr>
                <a:srgbClr val="000000"/>
              </a:buClr>
              <a:buSzPts val="1600"/>
              <a:buFont typeface="Arial"/>
              <a:buNone/>
            </a:pPr>
            <a:endParaRPr sz="16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600"/>
              <a:buFont typeface="Arial"/>
              <a:buNone/>
            </a:pPr>
            <a:r>
              <a:rPr lang="en-US" sz="1600" b="0" i="0" u="none" strike="noStrike" cap="none">
                <a:solidFill>
                  <a:schemeClr val="dk2"/>
                </a:solidFill>
                <a:latin typeface="PT Serif"/>
                <a:ea typeface="PT Serif"/>
                <a:cs typeface="PT Serif"/>
                <a:sym typeface="PT Serif"/>
              </a:rPr>
              <a:t>PDF and text version development is complete. </a:t>
            </a:r>
            <a:endParaRPr sz="16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600"/>
              <a:buFont typeface="Arial"/>
              <a:buNone/>
            </a:pPr>
            <a:endParaRPr sz="1600" b="0" i="0" u="none" strike="noStrike" cap="none">
              <a:solidFill>
                <a:schemeClr val="dk2"/>
              </a:solidFill>
              <a:latin typeface="PT Serif"/>
              <a:ea typeface="PT Serif"/>
              <a:cs typeface="PT Serif"/>
              <a:sym typeface="PT Serif"/>
            </a:endParaRPr>
          </a:p>
          <a:p>
            <a:pPr marL="0" marR="0" lvl="0" indent="0" algn="l" rtl="0">
              <a:lnSpc>
                <a:spcPct val="90000"/>
              </a:lnSpc>
              <a:spcBef>
                <a:spcPts val="500"/>
              </a:spcBef>
              <a:spcAft>
                <a:spcPts val="0"/>
              </a:spcAft>
              <a:buClr>
                <a:srgbClr val="000000"/>
              </a:buClr>
              <a:buSzPts val="1600"/>
              <a:buFont typeface="Arial"/>
              <a:buNone/>
            </a:pPr>
            <a:r>
              <a:rPr lang="en-US" sz="1600" b="0" i="0" u="none" strike="noStrike" cap="none">
                <a:solidFill>
                  <a:schemeClr val="dk2"/>
                </a:solidFill>
                <a:latin typeface="PT Serif"/>
                <a:ea typeface="PT Serif"/>
                <a:cs typeface="PT Serif"/>
                <a:sym typeface="PT Serif"/>
              </a:rPr>
              <a:t>We’ll now go through testing, documentation, and other reviews for release. </a:t>
            </a:r>
            <a:endParaRPr sz="1600" b="0" i="0" u="none" strike="noStrike" cap="none">
              <a:solidFill>
                <a:schemeClr val="dk2"/>
              </a:solidFill>
              <a:latin typeface="PT Serif"/>
              <a:ea typeface="PT Serif"/>
              <a:cs typeface="PT Serif"/>
              <a:sym typeface="PT Serif"/>
            </a:endParaRPr>
          </a:p>
        </p:txBody>
      </p:sp>
      <p:sp>
        <p:nvSpPr>
          <p:cNvPr id="578" name="Google Shape;578;p1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pic>
        <p:nvPicPr>
          <p:cNvPr id="579" name="Google Shape;579;p17" descr="Screen Shot 2022-07-25 at 4.42.17 PM.png"/>
          <p:cNvPicPr preferRelativeResize="0"/>
          <p:nvPr/>
        </p:nvPicPr>
        <p:blipFill rotWithShape="1">
          <a:blip r:embed="rId12">
            <a:alphaModFix/>
          </a:blip>
          <a:srcRect/>
          <a:stretch/>
        </p:blipFill>
        <p:spPr>
          <a:xfrm>
            <a:off x="6429302" y="1795984"/>
            <a:ext cx="5296101" cy="3342250"/>
          </a:xfrm>
          <a:prstGeom prst="rect">
            <a:avLst/>
          </a:prstGeom>
          <a:noFill/>
          <a:ln>
            <a:noFill/>
          </a:ln>
        </p:spPr>
      </p:pic>
      <p:sp>
        <p:nvSpPr>
          <p:cNvPr id="580" name="Google Shape;580;p17"/>
          <p:cNvSpPr/>
          <p:nvPr/>
        </p:nvSpPr>
        <p:spPr>
          <a:xfrm rot="5401053">
            <a:off x="8644681" y="3107845"/>
            <a:ext cx="979800" cy="642300"/>
          </a:xfrm>
          <a:prstGeom prst="triangle">
            <a:avLst>
              <a:gd name="adj" fmla="val 50000"/>
            </a:avLst>
          </a:prstGeom>
          <a:solidFill>
            <a:srgbClr val="0365B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365B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cxnSp>
        <p:nvCxnSpPr>
          <p:cNvPr id="586" name="Google Shape;586;p1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587" name="Google Shape;587;p1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588" name="Google Shape;588;p1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13</a:t>
            </a:fld>
            <a:endParaRPr sz="1200" b="0" i="0" u="none" strike="noStrike" cap="none">
              <a:solidFill>
                <a:srgbClr val="8A8A8A"/>
              </a:solidFill>
              <a:latin typeface="Source Sans Pro"/>
              <a:ea typeface="Source Sans Pro"/>
              <a:cs typeface="Source Sans Pro"/>
              <a:sym typeface="Source Sans Pro"/>
            </a:endParaRPr>
          </a:p>
        </p:txBody>
      </p:sp>
      <p:sp>
        <p:nvSpPr>
          <p:cNvPr id="589" name="Google Shape;589;p1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Collaboration cycle: Contact Center Review</a:t>
            </a:r>
            <a:endParaRPr sz="2800" b="0" i="0" u="none" strike="noStrike" cap="none">
              <a:solidFill>
                <a:schemeClr val="dk1"/>
              </a:solidFill>
              <a:latin typeface="PT Serif"/>
              <a:ea typeface="PT Serif"/>
              <a:cs typeface="PT Serif"/>
              <a:sym typeface="PT Serif"/>
            </a:endParaRPr>
          </a:p>
        </p:txBody>
      </p:sp>
      <p:sp>
        <p:nvSpPr>
          <p:cNvPr id="590" name="Google Shape;590;p1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C</a:t>
            </a:r>
            <a:endParaRPr sz="1400" b="0" i="0" u="none" strike="noStrike" cap="none">
              <a:solidFill>
                <a:srgbClr val="000000"/>
              </a:solidFill>
              <a:latin typeface="Arial"/>
              <a:ea typeface="Arial"/>
              <a:cs typeface="Arial"/>
              <a:sym typeface="Arial"/>
            </a:endParaRPr>
          </a:p>
        </p:txBody>
      </p:sp>
      <p:sp>
        <p:nvSpPr>
          <p:cNvPr id="591" name="Google Shape;591;p18"/>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592" name="Google Shape;592;p18"/>
          <p:cNvSpPr txBox="1"/>
          <p:nvPr/>
        </p:nvSpPr>
        <p:spPr>
          <a:xfrm>
            <a:off x="419100" y="1773925"/>
            <a:ext cx="7632900" cy="58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Build design prototype of hybrid MVP for demonstration</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4"/>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Finalize call center documents and video with new designs for anticipation of contact center review</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5"/>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Collaboration cycle: Contact center review</a:t>
            </a:r>
            <a:endParaRPr sz="1200" b="0" i="0" u="none" strike="noStrike" cap="none">
              <a:solidFill>
                <a:srgbClr val="000000"/>
              </a:solidFill>
              <a:latin typeface="Arial"/>
              <a:ea typeface="Arial"/>
              <a:cs typeface="Arial"/>
              <a:sym typeface="Arial"/>
            </a:endParaRPr>
          </a:p>
        </p:txBody>
      </p:sp>
      <p:sp>
        <p:nvSpPr>
          <p:cNvPr id="593" name="Google Shape;593;p18"/>
          <p:cNvSpPr txBox="1"/>
          <p:nvPr/>
        </p:nvSpPr>
        <p:spPr>
          <a:xfrm>
            <a:off x="8012500" y="6109250"/>
            <a:ext cx="3858000" cy="276900"/>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6"/>
              </a:rPr>
              <a:t>Prototype</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7"/>
              </a:rPr>
              <a:t>product guide</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8"/>
              </a:rPr>
              <a:t>product video</a:t>
            </a:r>
            <a:r>
              <a:rPr lang="en-US" sz="1200" b="0" i="0" u="none" strike="noStrike" cap="none">
                <a:solidFill>
                  <a:srgbClr val="000000"/>
                </a:solidFill>
                <a:latin typeface="Source Sans Pro"/>
                <a:ea typeface="Source Sans Pro"/>
                <a:cs typeface="Source Sans Pro"/>
                <a:sym typeface="Source Sans Pro"/>
              </a:rPr>
              <a:t>, </a:t>
            </a:r>
            <a:r>
              <a:rPr lang="en-US" sz="1200" b="0" i="0" u="sng" strike="noStrike" cap="none">
                <a:solidFill>
                  <a:schemeClr val="hlink"/>
                </a:solidFill>
                <a:latin typeface="Source Sans Pro"/>
                <a:ea typeface="Source Sans Pro"/>
                <a:cs typeface="Source Sans Pro"/>
                <a:sym typeface="Source Sans Pro"/>
                <a:hlinkClick r:id="rId9"/>
              </a:rPr>
              <a:t>video transcript</a:t>
            </a:r>
            <a:r>
              <a:rPr lang="en-US" sz="1200" b="0" i="0" u="none" strike="noStrike" cap="none">
                <a:solidFill>
                  <a:srgbClr val="000000"/>
                </a:solidFill>
                <a:latin typeface="Source Sans Pro"/>
                <a:ea typeface="Source Sans Pro"/>
                <a:cs typeface="Source Sans Pro"/>
                <a:sym typeface="Source Sans Pro"/>
              </a:rPr>
              <a:t> </a:t>
            </a:r>
            <a:endParaRPr sz="1200" b="0" i="0" u="none" strike="noStrike" cap="none">
              <a:solidFill>
                <a:srgbClr val="000000"/>
              </a:solidFill>
              <a:latin typeface="Source Sans Pro"/>
              <a:ea typeface="Source Sans Pro"/>
              <a:cs typeface="Source Sans Pro"/>
              <a:sym typeface="Source Sans Pro"/>
            </a:endParaRPr>
          </a:p>
        </p:txBody>
      </p:sp>
      <p:sp>
        <p:nvSpPr>
          <p:cNvPr id="594" name="Google Shape;594;p1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lnSpcReduction="10000"/>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Product Guide for Contact Center Review has been revised and finalized</a:t>
            </a:r>
            <a:endParaRPr sz="1400" b="0" i="0" u="none" strike="noStrike" cap="none">
              <a:solidFill>
                <a:srgbClr val="000000"/>
              </a:solidFill>
              <a:latin typeface="Arial"/>
              <a:ea typeface="Arial"/>
              <a:cs typeface="Arial"/>
              <a:sym typeface="Arial"/>
            </a:endParaRPr>
          </a:p>
          <a:p>
            <a:pPr marL="914400" marR="0" lvl="0"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Incorporates updated content for new hybrid design</a:t>
            </a:r>
            <a:endParaRPr sz="1400" b="0" i="0" u="none" strike="noStrike" cap="none">
              <a:solidFill>
                <a:srgbClr val="000000"/>
              </a:solidFill>
              <a:latin typeface="Arial"/>
              <a:ea typeface="Arial"/>
              <a:cs typeface="Arial"/>
              <a:sym typeface="Arial"/>
            </a:endParaRPr>
          </a:p>
          <a:p>
            <a:pPr marL="914400" marR="0" lvl="0"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Prepared for translation &amp; shared with business partners</a:t>
            </a:r>
            <a:endParaRPr sz="1400" b="0" i="0" u="none" strike="noStrike" cap="none">
              <a:solidFill>
                <a:srgbClr val="000000"/>
              </a:solidFill>
              <a:latin typeface="Arial"/>
              <a:ea typeface="Arial"/>
              <a:cs typeface="Arial"/>
              <a:sym typeface="Arial"/>
            </a:endParaRPr>
          </a:p>
          <a:p>
            <a:pPr marL="914400" marR="0" lvl="0"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Prepared additional iterations for Post MVP opt-in functionality</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New Product Video has been recorded and submitted</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Recorded using prototype that highlights new hybrid design</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Transcript of video created &amp; uploaded</a:t>
            </a:r>
            <a:endParaRPr sz="1400" b="0" i="0" u="none" strike="noStrike" cap="none">
              <a:solidFill>
                <a:srgbClr val="000000"/>
              </a:solidFill>
              <a:latin typeface="Arial"/>
              <a:ea typeface="Arial"/>
              <a:cs typeface="Arial"/>
              <a:sym typeface="Arial"/>
            </a:endParaRPr>
          </a:p>
        </p:txBody>
      </p:sp>
      <p:sp>
        <p:nvSpPr>
          <p:cNvPr id="595" name="Google Shape;595;p1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pic>
        <p:nvPicPr>
          <p:cNvPr id="596" name="Google Shape;596;p18"/>
          <p:cNvPicPr preferRelativeResize="0"/>
          <p:nvPr/>
        </p:nvPicPr>
        <p:blipFill rotWithShape="1">
          <a:blip r:embed="rId10">
            <a:alphaModFix/>
          </a:blip>
          <a:srcRect/>
          <a:stretch/>
        </p:blipFill>
        <p:spPr>
          <a:xfrm>
            <a:off x="5738524" y="2459175"/>
            <a:ext cx="6034366" cy="3448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0"/>
        <p:cNvGrpSpPr/>
        <p:nvPr/>
      </p:nvGrpSpPr>
      <p:grpSpPr>
        <a:xfrm>
          <a:off x="0" y="0"/>
          <a:ext cx="0" cy="0"/>
          <a:chOff x="0" y="0"/>
          <a:chExt cx="0" cy="0"/>
        </a:xfrm>
      </p:grpSpPr>
      <p:sp>
        <p:nvSpPr>
          <p:cNvPr id="601" name="Google Shape;601;p64"/>
          <p:cNvSpPr txBox="1">
            <a:spLocks noGrp="1"/>
          </p:cNvSpPr>
          <p:nvPr>
            <p:ph type="title"/>
          </p:nvPr>
        </p:nvSpPr>
        <p:spPr>
          <a:xfrm>
            <a:off x="411480" y="457200"/>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Blockers for 1095-B launch</a:t>
            </a:r>
            <a:endParaRPr sz="2800"/>
          </a:p>
        </p:txBody>
      </p:sp>
      <p:graphicFrame>
        <p:nvGraphicFramePr>
          <p:cNvPr id="602" name="Google Shape;602;p64"/>
          <p:cNvGraphicFramePr/>
          <p:nvPr/>
        </p:nvGraphicFramePr>
        <p:xfrm>
          <a:off x="411480" y="914400"/>
          <a:ext cx="3000000" cy="3000000"/>
        </p:xfrm>
        <a:graphic>
          <a:graphicData uri="http://schemas.openxmlformats.org/drawingml/2006/table">
            <a:tbl>
              <a:tblPr>
                <a:noFill/>
                <a:tableStyleId>{9A33C4BA-6328-4D01-A3D5-22D4935E821E}</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Legal Review</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Opt-in</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pending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b="0" i="0" u="none" strike="noStrike" cap="none">
                          <a:solidFill>
                            <a:schemeClr val="dk2"/>
                          </a:solidFill>
                          <a:latin typeface="Source Sans Pro"/>
                          <a:ea typeface="Source Sans Pro"/>
                          <a:cs typeface="Source Sans Pro"/>
                          <a:sym typeface="Source Sans Pro"/>
                        </a:rPr>
                        <a:t>Team received PDF from IRS, but PDF is still not accessible once it is populated with data</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Resolved, IRS txt</a:t>
                      </a:r>
                      <a:r>
                        <a:rPr lang="en-US" sz="1200" u="none" strike="noStrike" cap="none">
                          <a:solidFill>
                            <a:schemeClr val="dk2"/>
                          </a:solidFill>
                          <a:latin typeface="Source Sans Pro"/>
                          <a:ea typeface="Source Sans Pro"/>
                          <a:cs typeface="Source Sans Pro"/>
                          <a:sym typeface="Source Sans Pro"/>
                        </a:rPr>
                        <a:t> version is acceptable format, passed internal 508 check 7/15</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Translation</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Original MVP</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Follow up with translation progress of MVP materials</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7 –</a:t>
                      </a:r>
                      <a:endParaRPr sz="12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4/20/22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Resolved, no longer required r/t design change 7/12</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Alignment Opt-in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Team</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chemeClr val="accent2"/>
                        </a:buClr>
                        <a:buSzPts val="600"/>
                        <a:buFont typeface="Noto Sans Symbols"/>
                        <a:buChar char="▪"/>
                      </a:pPr>
                      <a:r>
                        <a:rPr lang="en-US" sz="1200" u="none" strike="noStrike" cap="none">
                          <a:solidFill>
                            <a:schemeClr val="dk2"/>
                          </a:solidFill>
                          <a:latin typeface="Source Sans Pro"/>
                          <a:ea typeface="Source Sans Pro"/>
                          <a:cs typeface="Source Sans Pro"/>
                          <a:sym typeface="Source Sans Pro"/>
                        </a:rPr>
                        <a:t>Meetings with VA Profile Frontend &amp; Backend, VANotify</a:t>
                      </a:r>
                      <a:endParaRPr sz="1200" b="0" i="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14 – 7/19/22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Opt-in flow for profile changes and notification flow is one meeting away from resolution</a:t>
                      </a:r>
                      <a:endParaRPr sz="1200" b="0" i="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3" name="Google Shape;603;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4" name="Google Shape;604;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605" name="Google Shape;605;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06" name="Google Shape;606;p64"/>
          <p:cNvSpPr/>
          <p:nvPr/>
        </p:nvSpPr>
        <p:spPr>
          <a:xfrm>
            <a:off x="7739276" y="227288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7" name="Google Shape;607;p64"/>
          <p:cNvSpPr/>
          <p:nvPr/>
        </p:nvSpPr>
        <p:spPr>
          <a:xfrm>
            <a:off x="7739264" y="281312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8" name="Google Shape;608;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
        <p:nvSpPr>
          <p:cNvPr id="609" name="Google Shape;609;p64"/>
          <p:cNvSpPr/>
          <p:nvPr/>
        </p:nvSpPr>
        <p:spPr>
          <a:xfrm>
            <a:off x="7739277" y="3372862"/>
            <a:ext cx="176700" cy="1833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sp>
        <p:nvSpPr>
          <p:cNvPr id="614" name="Google Shape;614;p65"/>
          <p:cNvSpPr txBox="1">
            <a:spLocks noGrp="1"/>
          </p:cNvSpPr>
          <p:nvPr>
            <p:ph type="title"/>
          </p:nvPr>
        </p:nvSpPr>
        <p:spPr>
          <a:xfrm>
            <a:off x="411480" y="152400"/>
            <a:ext cx="11889300" cy="613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1095-B Remaining actions, with external dependencies</a:t>
            </a:r>
            <a:endParaRPr sz="2800"/>
          </a:p>
        </p:txBody>
      </p:sp>
      <p:sp>
        <p:nvSpPr>
          <p:cNvPr id="615" name="Google Shape;615;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graphicFrame>
        <p:nvGraphicFramePr>
          <p:cNvPr id="616" name="Google Shape;616;p65"/>
          <p:cNvGraphicFramePr/>
          <p:nvPr/>
        </p:nvGraphicFramePr>
        <p:xfrm>
          <a:off x="411480" y="533400"/>
          <a:ext cx="3000000" cy="3000000"/>
        </p:xfrm>
        <a:graphic>
          <a:graphicData uri="http://schemas.openxmlformats.org/drawingml/2006/table">
            <a:tbl>
              <a:tblPr>
                <a:noFill/>
                <a:tableStyleId>{9A33C4BA-6328-4D01-A3D5-22D4935E821E}</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ITEM</a:t>
                      </a:r>
                      <a:endParaRPr sz="1000" u="none" strike="noStrike" cap="none"/>
                    </a:p>
                  </a:txBody>
                  <a:tcPr marL="0" marR="91450"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WORK STREAM</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ACTION NEEDED</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TARGET </a:t>
                      </a:r>
                      <a:endParaRPr sz="1300" u="none" strike="noStrike" cap="none"/>
                    </a:p>
                    <a:p>
                      <a:pPr marL="0" marR="0" lvl="0" indent="0" algn="l" rtl="0">
                        <a:lnSpc>
                          <a:spcPct val="80000"/>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COMPLETE DATE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PREREQUISITE</a:t>
                      </a:r>
                      <a:endParaRPr sz="10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4400">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SemiBold"/>
                          <a:ea typeface="Source Sans Pro SemiBold"/>
                          <a:cs typeface="Source Sans Pro SemiBold"/>
                          <a:sym typeface="Source Sans Pro SemiBold"/>
                        </a:rPr>
                        <a:t>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8125"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tech to create a vets-website release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Hybrid MVP build for accessibility</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1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UAT</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Collaboration Cycle guidelines for UAT</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MVP dark launch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1095-B Opt-in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HEC and Profiles team to ensure 1095-B  opt-in is done</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Follow up with Notifications team to ensure related SMS &amp; e-mail notification flow is optimal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Internal testing of text version of 1095-B</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9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Ongoing collaboration meetings to align responsibilities and timeline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1"/>
                          </a:solidFill>
                          <a:latin typeface="Source Sans Pro SemiBold"/>
                          <a:ea typeface="Source Sans Pro SemiBold"/>
                          <a:cs typeface="Source Sans Pro SemiBold"/>
                          <a:sym typeface="Source Sans Pro SemiBold"/>
                        </a:rPr>
                        <a:t>Notification Triggers</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Design &amp; Tech</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Notification letters approved by legal</a:t>
                      </a:r>
                      <a:endParaRPr sz="95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Build triggers for opt-in, opt-out, annual update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 / Oct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Legal review</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Legal Review</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to complete legal review for Opt-In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Oct / Nov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POC name from Tarsha.  Legal package submitted by team and VA profile</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1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Post MVP Launch </a:t>
                      </a:r>
                      <a:endParaRPr sz="1300" u="none" strike="noStrike" cap="none">
                        <a:solidFill>
                          <a:schemeClr val="dk1"/>
                        </a:solidFill>
                      </a:endParaRPr>
                    </a:p>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1"/>
                          </a:solidFill>
                          <a:latin typeface="Source Sans Pro SemiBold"/>
                          <a:ea typeface="Source Sans Pro SemiBold"/>
                          <a:cs typeface="Source Sans Pro SemiBold"/>
                          <a:sym typeface="Source Sans Pro SemiBold"/>
                        </a:rPr>
                        <a:t>Check- In</a:t>
                      </a:r>
                      <a:endParaRPr sz="950" b="0" u="none" strike="noStrike" cap="none">
                        <a:solidFill>
                          <a:schemeClr val="dk1"/>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Complete Collaboration Cycle milestone to KPIs post launch </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TBD (One month after launch and announcement)</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Links from VA.gov pages to 1095-B (</a:t>
                      </a:r>
                      <a:r>
                        <a:rPr lang="en-US" sz="950" u="none" strike="noStrike" cap="none">
                          <a:solidFill>
                            <a:schemeClr val="dk2"/>
                          </a:solidFill>
                          <a:latin typeface="Source Sans Pro SemiBold"/>
                          <a:ea typeface="Source Sans Pro SemiBold"/>
                          <a:cs typeface="Source Sans Pro SemiBold"/>
                          <a:sym typeface="Source Sans Pro SemiBold"/>
                        </a:rPr>
                        <a:t>w</a:t>
                      </a:r>
                      <a:r>
                        <a:rPr lang="en-US" sz="950" b="0" u="none" strike="noStrike" cap="none">
                          <a:solidFill>
                            <a:schemeClr val="dk2"/>
                          </a:solidFill>
                          <a:latin typeface="Source Sans Pro SemiBold"/>
                          <a:ea typeface="Source Sans Pro SemiBold"/>
                          <a:cs typeface="Source Sans Pro SemiBold"/>
                          <a:sym typeface="Source Sans Pro SemiBold"/>
                        </a:rPr>
                        <a:t>ayfinding)</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 / Sep</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 plan with Tarsha,  Tracey</a:t>
                      </a:r>
                      <a:endParaRPr sz="9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1095-B update strategy</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a:t>
                      </a: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Sept</a:t>
                      </a:r>
                      <a:endParaRPr sz="950" b="0" i="0" u="none" strike="noStrike" cap="none">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Arial"/>
                        <a:buNone/>
                      </a:pPr>
                      <a:endParaRPr sz="9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complete and launched in production</a:t>
                      </a:r>
                      <a:endParaRPr sz="9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9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9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&amp; Design</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300" u="none" strike="noStrike" cap="none"/>
                    </a:p>
                    <a:p>
                      <a:pPr marL="171450" marR="0" lvl="0" indent="-165100" algn="l" rtl="0">
                        <a:lnSpc>
                          <a:spcPct val="100000"/>
                        </a:lnSpc>
                        <a:spcBef>
                          <a:spcPts val="0"/>
                        </a:spcBef>
                        <a:spcAft>
                          <a:spcPts val="0"/>
                        </a:spcAft>
                        <a:buClr>
                          <a:schemeClr val="accent2"/>
                        </a:buClr>
                        <a:buSzPts val="425"/>
                        <a:buFont typeface="Noto Sans Symbols"/>
                        <a:buChar char="▪"/>
                      </a:pPr>
                      <a:r>
                        <a:rPr lang="en-US" sz="9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9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Aug</a:t>
                      </a:r>
                      <a:endParaRPr sz="9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9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3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17" name="Google Shape;617;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18" name="Google Shape;618;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24" name="Google Shape;624;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7 DEMO</a:t>
            </a:r>
            <a:endParaRPr/>
          </a:p>
        </p:txBody>
      </p:sp>
      <p:sp>
        <p:nvSpPr>
          <p:cNvPr id="625" name="Google Shape;625;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626" name="Google Shape;626;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2"/>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7 Deliverables Health Hub </a:t>
            </a:r>
            <a:endParaRPr sz="2800"/>
          </a:p>
        </p:txBody>
      </p:sp>
      <p:sp>
        <p:nvSpPr>
          <p:cNvPr id="632" name="Google Shape;632;p2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17</a:t>
            </a:fld>
            <a:endParaRPr>
              <a:latin typeface="Source Sans Pro"/>
              <a:ea typeface="Source Sans Pro"/>
              <a:cs typeface="Source Sans Pro"/>
              <a:sym typeface="Source Sans Pro"/>
            </a:endParaRPr>
          </a:p>
        </p:txBody>
      </p:sp>
      <p:graphicFrame>
        <p:nvGraphicFramePr>
          <p:cNvPr id="633" name="Google Shape;633;p22"/>
          <p:cNvGraphicFramePr/>
          <p:nvPr/>
        </p:nvGraphicFramePr>
        <p:xfrm>
          <a:off x="411480" y="914400"/>
          <a:ext cx="3000000" cy="3000000"/>
        </p:xfrm>
        <a:graphic>
          <a:graphicData uri="http://schemas.openxmlformats.org/drawingml/2006/table">
            <a:tbl>
              <a:tblPr>
                <a:noFill/>
                <a:tableStyleId>{9A33C4BA-6328-4D01-A3D5-22D4935E821E}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#44325</a:t>
                      </a:r>
                      <a:r>
                        <a:rPr lang="en-US" sz="1000" u="none" strike="noStrike" cap="none">
                          <a:solidFill>
                            <a:schemeClr val="dk2"/>
                          </a:solidFill>
                          <a:latin typeface="Source Sans Pro"/>
                          <a:ea typeface="Source Sans Pro"/>
                          <a:cs typeface="Source Sans Pro"/>
                          <a:sym typeface="Source Sans Pro"/>
                        </a:rPr>
                        <a:t> Prep for review of research #1 with VFS-IA [Mikki]</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Design review deck</a:t>
                      </a:r>
                      <a:endParaRPr sz="1000" u="none" strike="noStrike" cap="none">
                        <a:solidFill>
                          <a:schemeClr val="dk2"/>
                        </a:solidFill>
                        <a:latin typeface="Source Sans Pro"/>
                        <a:ea typeface="Source Sans Pro"/>
                        <a:cs typeface="Source Sans Pro"/>
                        <a:sym typeface="Source Sans Pro"/>
                      </a:endParaRPr>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Feedback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4616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#44323</a:t>
                      </a:r>
                      <a:r>
                        <a:rPr lang="en-US" sz="1000" u="none" strike="noStrike" cap="none">
                          <a:solidFill>
                            <a:schemeClr val="dk2"/>
                          </a:solidFill>
                          <a:latin typeface="Source Sans Pro"/>
                          <a:ea typeface="Source Sans Pro"/>
                          <a:cs typeface="Source Sans Pro"/>
                          <a:sym typeface="Source Sans Pro"/>
                        </a:rPr>
                        <a:t> Finalize research plan #2 – Moderated testing of trees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Research plan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4668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#44324</a:t>
                      </a:r>
                      <a:r>
                        <a:rPr lang="en-US" sz="1000" u="none" strike="noStrike" cap="none">
                          <a:solidFill>
                            <a:schemeClr val="dk2"/>
                          </a:solidFill>
                          <a:latin typeface="Source Sans Pro"/>
                          <a:ea typeface="Source Sans Pro"/>
                          <a:cs typeface="Source Sans Pro"/>
                          <a:sym typeface="Source Sans Pro"/>
                        </a:rPr>
                        <a:t> Finalize conversation guide for research plan #2 – moderated testing of trees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Conversation guide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34" name="Google Shape;634;p2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7 Deliverables</a:t>
            </a:r>
            <a:endParaRPr sz="1800" b="0" i="0" u="none" strike="noStrike" cap="none">
              <a:solidFill>
                <a:schemeClr val="dk1"/>
              </a:solidFill>
              <a:latin typeface="Calibri"/>
              <a:ea typeface="Calibri"/>
              <a:cs typeface="Calibri"/>
              <a:sym typeface="Calibri"/>
            </a:endParaRPr>
          </a:p>
        </p:txBody>
      </p:sp>
      <p:sp>
        <p:nvSpPr>
          <p:cNvPr id="635" name="Google Shape;635;p2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3"/>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7 Deliverables 1095-B </a:t>
            </a:r>
            <a:endParaRPr sz="2800"/>
          </a:p>
        </p:txBody>
      </p:sp>
      <p:sp>
        <p:nvSpPr>
          <p:cNvPr id="641" name="Google Shape;641;p2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graphicFrame>
        <p:nvGraphicFramePr>
          <p:cNvPr id="642" name="Google Shape;642;p23"/>
          <p:cNvGraphicFramePr/>
          <p:nvPr/>
        </p:nvGraphicFramePr>
        <p:xfrm>
          <a:off x="411480" y="914400"/>
          <a:ext cx="3000000" cy="3000000"/>
        </p:xfrm>
        <a:graphic>
          <a:graphicData uri="http://schemas.openxmlformats.org/drawingml/2006/table">
            <a:tbl>
              <a:tblPr>
                <a:noFill/>
                <a:tableStyleId>{9A33C4BA-6328-4D01-A3D5-22D4935E821E}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0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#44274</a:t>
                      </a:r>
                      <a:r>
                        <a:rPr lang="en-US" sz="1000" u="none" strike="noStrike" cap="none">
                          <a:solidFill>
                            <a:schemeClr val="dk2"/>
                          </a:solidFill>
                          <a:latin typeface="Source Sans Pro"/>
                          <a:ea typeface="Source Sans Pro"/>
                          <a:cs typeface="Source Sans Pro"/>
                          <a:sym typeface="Source Sans Pro"/>
                        </a:rPr>
                        <a:t> Version hybrid design for mobile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Mobile MVP auth</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Mobile MVP unauth</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4510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Design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6"/>
                        </a:rPr>
                        <a:t>#44273</a:t>
                      </a:r>
                      <a:r>
                        <a:rPr lang="en-US" sz="1000" u="none" strike="noStrike" cap="none">
                          <a:solidFill>
                            <a:schemeClr val="dk2"/>
                          </a:solidFill>
                          <a:latin typeface="Source Sans Pro"/>
                          <a:ea typeface="Source Sans Pro"/>
                          <a:cs typeface="Source Sans Pro"/>
                          <a:sym typeface="Source Sans Pro"/>
                        </a:rPr>
                        <a:t> Build design prototype of hybrid MVP for demonstration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Prototype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7/21/2022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7169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#39516</a:t>
                      </a:r>
                      <a:r>
                        <a:rPr lang="en-US" sz="1000" u="none" strike="noStrike" cap="none">
                          <a:solidFill>
                            <a:schemeClr val="dk2"/>
                          </a:solidFill>
                          <a:latin typeface="Source Sans Pro"/>
                          <a:ea typeface="Source Sans Pro"/>
                          <a:cs typeface="Source Sans Pro"/>
                          <a:sym typeface="Source Sans Pro"/>
                        </a:rPr>
                        <a:t> Finalize HEC documents for translation w/ hybrid designs and content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User guide</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FAQ’s</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Cover letter</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Fact sheet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Accessible</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3"/>
                        </a:rPr>
                        <a:t>#43653</a:t>
                      </a:r>
                      <a:r>
                        <a:rPr lang="en-US" sz="1000" u="none" strike="noStrike" cap="none">
                          <a:solidFill>
                            <a:schemeClr val="dk2"/>
                          </a:solidFill>
                          <a:latin typeface="Source Sans Pro"/>
                          <a:ea typeface="Source Sans Pro"/>
                          <a:cs typeface="Source Sans Pro"/>
                          <a:sym typeface="Source Sans Pro"/>
                        </a:rPr>
                        <a:t> Ensure text version of 1095-B passes accessibility test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4"/>
                        </a:rPr>
                        <a:t>Screen read txt ver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5"/>
                        </a:rPr>
                        <a:t>#44288</a:t>
                      </a:r>
                      <a:r>
                        <a:rPr lang="en-US" sz="1000" u="none" strike="noStrike" cap="none">
                          <a:solidFill>
                            <a:schemeClr val="dk2"/>
                          </a:solidFill>
                          <a:latin typeface="Source Sans Pro"/>
                          <a:ea typeface="Source Sans Pro"/>
                          <a:cs typeface="Source Sans Pro"/>
                          <a:sym typeface="Source Sans Pro"/>
                        </a:rPr>
                        <a:t> Backend: Build 1095-B Text version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Demonstration video</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GitHub branch - BE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8"/>
                        </a:rPr>
                        <a:t>#43596</a:t>
                      </a:r>
                      <a:r>
                        <a:rPr lang="en-US" sz="1000" u="none" strike="noStrike" cap="none">
                          <a:solidFill>
                            <a:schemeClr val="dk2"/>
                          </a:solidFill>
                          <a:latin typeface="Source Sans Pro"/>
                          <a:ea typeface="Source Sans Pro"/>
                          <a:cs typeface="Source Sans Pro"/>
                          <a:sym typeface="Source Sans Pro"/>
                        </a:rPr>
                        <a:t> Build 1095-B front end with Test/PDF download options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6"/>
                        </a:rPr>
                        <a:t>Demonstration video</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9"/>
                        </a:rPr>
                        <a:t>GitHub branch - FE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0"/>
                        </a:rPr>
                        <a:t>#44602</a:t>
                      </a:r>
                      <a:r>
                        <a:rPr lang="en-US" sz="1000" u="none" strike="noStrike" cap="none">
                          <a:solidFill>
                            <a:schemeClr val="dk2"/>
                          </a:solidFill>
                          <a:latin typeface="Source Sans Pro"/>
                          <a:ea typeface="Source Sans Pro"/>
                          <a:cs typeface="Source Sans Pro"/>
                          <a:sym typeface="Source Sans Pro"/>
                        </a:rPr>
                        <a:t> QA front end content on build</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5352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1"/>
                        </a:rPr>
                        <a:t>#44263</a:t>
                      </a:r>
                      <a:r>
                        <a:rPr lang="en-US" sz="1000" u="none" strike="noStrike" cap="none">
                          <a:solidFill>
                            <a:schemeClr val="dk2"/>
                          </a:solidFill>
                          <a:latin typeface="Source Sans Pro"/>
                          <a:ea typeface="Source Sans Pro"/>
                          <a:cs typeface="Source Sans Pro"/>
                          <a:sym typeface="Source Sans Pro"/>
                        </a:rPr>
                        <a:t> Collaboration cycle: Kickoff </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2"/>
                        </a:rPr>
                        <a:t>GitHub ticket #44401</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3"/>
                        </a:rPr>
                        <a:t>Updated product outline</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4"/>
                        </a:rPr>
                        <a:t>Approved designs</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7/14/2022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5"/>
                        </a:rPr>
                        <a:t>#44576</a:t>
                      </a:r>
                      <a:r>
                        <a:rPr lang="en-US" sz="1000" u="none" strike="noStrike" cap="none">
                          <a:solidFill>
                            <a:schemeClr val="dk2"/>
                          </a:solidFill>
                          <a:latin typeface="Source Sans Pro"/>
                          <a:ea typeface="Source Sans Pro"/>
                          <a:cs typeface="Source Sans Pro"/>
                          <a:sym typeface="Source Sans Pro"/>
                        </a:rPr>
                        <a:t> Discovery on design review requirements for collaboration cycle</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6"/>
                        </a:rPr>
                        <a:t>DSVA Slack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7"/>
                        </a:rPr>
                        <a:t>#44271</a:t>
                      </a:r>
                      <a:r>
                        <a:rPr lang="en-US" sz="1000" u="none" strike="noStrike" cap="none">
                          <a:solidFill>
                            <a:schemeClr val="dk2"/>
                          </a:solidFill>
                          <a:latin typeface="Source Sans Pro"/>
                          <a:ea typeface="Source Sans Pro"/>
                          <a:cs typeface="Source Sans Pro"/>
                          <a:sym typeface="Source Sans Pro"/>
                        </a:rPr>
                        <a:t> Meet w/ Analytics team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8"/>
                        </a:rPr>
                        <a:t>DSVA Slack</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7/19/2022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643" name="Google Shape;643;p23"/>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7 Deliverables</a:t>
            </a:r>
            <a:endParaRPr sz="1800" b="0" i="0" u="none" strike="noStrike" cap="none">
              <a:solidFill>
                <a:schemeClr val="dk1"/>
              </a:solidFill>
              <a:latin typeface="Calibri"/>
              <a:ea typeface="Calibri"/>
              <a:cs typeface="Calibri"/>
              <a:sym typeface="Calibri"/>
            </a:endParaRPr>
          </a:p>
        </p:txBody>
      </p:sp>
      <p:sp>
        <p:nvSpPr>
          <p:cNvPr id="644" name="Google Shape;644;p2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26"/>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7 Deliverables 1095-B</a:t>
            </a:r>
            <a:endParaRPr sz="2800"/>
          </a:p>
        </p:txBody>
      </p:sp>
      <p:sp>
        <p:nvSpPr>
          <p:cNvPr id="650" name="Google Shape;650;p2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graphicFrame>
        <p:nvGraphicFramePr>
          <p:cNvPr id="651" name="Google Shape;651;p26"/>
          <p:cNvGraphicFramePr/>
          <p:nvPr/>
        </p:nvGraphicFramePr>
        <p:xfrm>
          <a:off x="411480" y="914400"/>
          <a:ext cx="3000000" cy="3000000"/>
        </p:xfrm>
        <a:graphic>
          <a:graphicData uri="http://schemas.openxmlformats.org/drawingml/2006/table">
            <a:tbl>
              <a:tblPr>
                <a:noFill/>
                <a:tableStyleId>{9A33C4BA-6328-4D01-A3D5-22D4935E821E}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50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Content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#44266</a:t>
                      </a:r>
                      <a:r>
                        <a:rPr lang="en-US" sz="1000" u="none" strike="noStrike" cap="none">
                          <a:solidFill>
                            <a:schemeClr val="dk2"/>
                          </a:solidFill>
                          <a:latin typeface="Source Sans Pro"/>
                          <a:ea typeface="Source Sans Pro"/>
                          <a:cs typeface="Source Sans Pro"/>
                          <a:sym typeface="Source Sans Pro"/>
                        </a:rPr>
                        <a:t> Finalize call center documents and video with new designs for anticipation of contact center review</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Product guide - MVP</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5"/>
                        </a:rPr>
                        <a:t>Product video - MVP</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Product video transcript - MVP</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Collab</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7"/>
                        </a:rPr>
                        <a:t>#44593</a:t>
                      </a:r>
                      <a:r>
                        <a:rPr lang="en-US" sz="1000" u="none" strike="noStrike" cap="none">
                          <a:solidFill>
                            <a:schemeClr val="dk2"/>
                          </a:solidFill>
                          <a:latin typeface="Source Sans Pro"/>
                          <a:ea typeface="Source Sans Pro"/>
                          <a:cs typeface="Source Sans Pro"/>
                          <a:sym typeface="Source Sans Pro"/>
                        </a:rPr>
                        <a:t> Collaboration cycle: Contact center review [MOVE – 1095-B hybrid MVP for accessibility]</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Ticket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7/26/2022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8"/>
                        </a:rPr>
                        <a:t>#43821</a:t>
                      </a:r>
                      <a:r>
                        <a:rPr lang="en-US" sz="1000" u="none" strike="noStrike" cap="none">
                          <a:solidFill>
                            <a:schemeClr val="dk2"/>
                          </a:solidFill>
                          <a:latin typeface="Source Sans Pro"/>
                          <a:ea typeface="Source Sans Pro"/>
                          <a:cs typeface="Source Sans Pro"/>
                          <a:sym typeface="Source Sans Pro"/>
                        </a:rPr>
                        <a:t> 1095-B engineering document “How it works”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1095-B MVP document</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7/20/2022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58405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Opt-in</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0"/>
                        </a:rPr>
                        <a:t>#44293</a:t>
                      </a:r>
                      <a:r>
                        <a:rPr lang="en-US" sz="1000" u="none" strike="noStrike" cap="none">
                          <a:solidFill>
                            <a:schemeClr val="dk2"/>
                          </a:solidFill>
                          <a:latin typeface="Source Sans Pro"/>
                          <a:ea typeface="Source Sans Pro"/>
                          <a:cs typeface="Source Sans Pro"/>
                          <a:sym typeface="Source Sans Pro"/>
                        </a:rPr>
                        <a:t> Align on opt-in build  with VA Profile BE/FE and VA Notify  teams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6/17 Zoom video</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2"/>
                        </a:rPr>
                        <a:t>6/23 Zoom video</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7/19 Zoom video</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7/20/2022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457200">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#44657</a:t>
                      </a:r>
                      <a:r>
                        <a:rPr lang="en-US" sz="1000" u="none" strike="noStrike" cap="none">
                          <a:solidFill>
                            <a:schemeClr val="dk2"/>
                          </a:solidFill>
                          <a:latin typeface="Source Sans Pro"/>
                          <a:ea typeface="Source Sans Pro"/>
                          <a:cs typeface="Source Sans Pro"/>
                          <a:sym typeface="Source Sans Pro"/>
                        </a:rPr>
                        <a:t> Write backend API tests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NR</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a:t>
                      </a:r>
                      <a:r>
                        <a:rPr lang="en-US" sz="1000" u="none" strike="noStrike" cap="none">
                          <a:solidFill>
                            <a:schemeClr val="dk2"/>
                          </a:solidFill>
                          <a:latin typeface="Source Sans Pro"/>
                          <a:ea typeface="Source Sans Pro"/>
                          <a:cs typeface="Source Sans Pro"/>
                          <a:sym typeface="Source Sans Pro"/>
                        </a:rPr>
                        <a:t>26</a:t>
                      </a:r>
                      <a:r>
                        <a:rPr lang="en-US" sz="1000" b="0" i="0" u="none" strike="noStrike" cap="none">
                          <a:solidFill>
                            <a:schemeClr val="dk2"/>
                          </a:solidFill>
                          <a:latin typeface="Source Sans Pro"/>
                          <a:ea typeface="Source Sans Pro"/>
                          <a:cs typeface="Source Sans Pro"/>
                          <a:sym typeface="Source Sans Pro"/>
                        </a:rPr>
                        <a:t>/2022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52" name="Google Shape;652;p26"/>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7 Deliverables</a:t>
            </a:r>
            <a:endParaRPr sz="1800" b="0" i="0" u="none" strike="noStrike" cap="none">
              <a:solidFill>
                <a:schemeClr val="dk1"/>
              </a:solidFill>
              <a:latin typeface="Calibri"/>
              <a:ea typeface="Calibri"/>
              <a:cs typeface="Calibri"/>
              <a:sym typeface="Calibri"/>
            </a:endParaRPr>
          </a:p>
        </p:txBody>
      </p:sp>
      <p:sp>
        <p:nvSpPr>
          <p:cNvPr id="653" name="Google Shape;653;p2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3846393" y="1719072"/>
            <a:ext cx="921000" cy="355200"/>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t="11610" b="16390"/>
          <a:stretch/>
        </p:blipFill>
        <p:spPr>
          <a:xfrm>
            <a:off x="2147939" y="2177075"/>
            <a:ext cx="891768" cy="891768"/>
          </a:xfrm>
          <a:prstGeom prst="ellipse">
            <a:avLst/>
          </a:prstGeom>
          <a:noFill/>
          <a:ln>
            <a:noFill/>
          </a:ln>
        </p:spPr>
      </p:pic>
      <p:pic>
        <p:nvPicPr>
          <p:cNvPr id="195" name="Google Shape;195;p55"/>
          <p:cNvPicPr preferRelativeResize="0"/>
          <p:nvPr/>
        </p:nvPicPr>
        <p:blipFill rotWithShape="1">
          <a:blip r:embed="rId4">
            <a:alphaModFix/>
          </a:blip>
          <a:srcRect/>
          <a:stretch/>
        </p:blipFill>
        <p:spPr>
          <a:xfrm>
            <a:off x="2139644" y="4535323"/>
            <a:ext cx="900063" cy="900063"/>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7642085" y="2150698"/>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9193566" y="2117001"/>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10754084" y="2121123"/>
            <a:ext cx="906673" cy="90667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7644384" y="4535424"/>
            <a:ext cx="896112" cy="896112"/>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9189720" y="4535424"/>
            <a:ext cx="896112" cy="896112"/>
          </a:xfrm>
          <a:prstGeom prst="ellipse">
            <a:avLst/>
          </a:prstGeom>
          <a:noFill/>
          <a:ln>
            <a:noFill/>
          </a:ln>
        </p:spPr>
      </p:pic>
      <p:sp>
        <p:nvSpPr>
          <p:cNvPr id="201" name="Google Shape;201;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2" name="Google Shape;202;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0" name="Google Shape;210;p55"/>
          <p:cNvCxnSpPr/>
          <p:nvPr/>
        </p:nvCxnSpPr>
        <p:spPr>
          <a:xfrm>
            <a:off x="7499002" y="1434355"/>
            <a:ext cx="14100" cy="5043900"/>
          </a:xfrm>
          <a:prstGeom prst="straightConnector1">
            <a:avLst/>
          </a:prstGeom>
          <a:noFill/>
          <a:ln w="12700" cap="flat" cmpd="sng">
            <a:solidFill>
              <a:srgbClr val="C7C7C7"/>
            </a:solidFill>
            <a:prstDash val="solid"/>
            <a:miter lim="800000"/>
            <a:headEnd type="none" w="sm" len="sm"/>
            <a:tailEnd type="none" w="sm" len="sm"/>
          </a:ln>
        </p:spPr>
      </p:cxnSp>
      <p:sp>
        <p:nvSpPr>
          <p:cNvPr id="211" name="Google Shape;211;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2" name="Google Shape;212;p55"/>
          <p:cNvPicPr preferRelativeResize="0"/>
          <p:nvPr/>
        </p:nvPicPr>
        <p:blipFill rotWithShape="1">
          <a:blip r:embed="rId10">
            <a:alphaModFix/>
          </a:blip>
          <a:srcRect l="14184" t="16337" r="8959" b="12605"/>
          <a:stretch/>
        </p:blipFill>
        <p:spPr>
          <a:xfrm>
            <a:off x="447147" y="2176272"/>
            <a:ext cx="891768" cy="896112"/>
          </a:xfrm>
          <a:prstGeom prst="flowChartConnector">
            <a:avLst/>
          </a:prstGeom>
          <a:noFill/>
          <a:ln>
            <a:noFill/>
          </a:ln>
        </p:spPr>
      </p:pic>
      <p:sp>
        <p:nvSpPr>
          <p:cNvPr id="213" name="Google Shape;213;p55"/>
          <p:cNvSpPr txBox="1"/>
          <p:nvPr/>
        </p:nvSpPr>
        <p:spPr>
          <a:xfrm>
            <a:off x="10753343" y="5577840"/>
            <a:ext cx="11277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Jeanette Cantrell</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4" name="Google Shape;214;p55"/>
          <p:cNvSpPr txBox="1"/>
          <p:nvPr/>
        </p:nvSpPr>
        <p:spPr>
          <a:xfrm>
            <a:off x="5797268" y="3182112"/>
            <a:ext cx="1518000" cy="507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5" name="Google Shape;215;p55" descr="A person with a beard&#10;&#10;Description automatically generated with low confidence"/>
          <p:cNvPicPr preferRelativeResize="0"/>
          <p:nvPr/>
        </p:nvPicPr>
        <p:blipFill rotWithShape="1">
          <a:blip r:embed="rId11">
            <a:alphaModFix/>
          </a:blip>
          <a:srcRect r="213" b="21596"/>
          <a:stretch/>
        </p:blipFill>
        <p:spPr>
          <a:xfrm rot="-499763">
            <a:off x="5806195" y="2176272"/>
            <a:ext cx="900000" cy="896112"/>
          </a:xfrm>
          <a:prstGeom prst="flowChartConnector">
            <a:avLst/>
          </a:prstGeom>
          <a:noFill/>
          <a:ln>
            <a:noFill/>
          </a:ln>
        </p:spPr>
      </p:pic>
      <p:pic>
        <p:nvPicPr>
          <p:cNvPr id="216" name="Google Shape;216;p55" descr="A person wearing sunglasses&#10;&#10;Description automatically generated with medium confidence"/>
          <p:cNvPicPr preferRelativeResize="0"/>
          <p:nvPr/>
        </p:nvPicPr>
        <p:blipFill rotWithShape="1">
          <a:blip r:embed="rId12">
            <a:alphaModFix/>
          </a:blip>
          <a:srcRect/>
          <a:stretch/>
        </p:blipFill>
        <p:spPr>
          <a:xfrm>
            <a:off x="3885408" y="4533836"/>
            <a:ext cx="896112" cy="896112"/>
          </a:xfrm>
          <a:prstGeom prst="flowChartConnector">
            <a:avLst/>
          </a:prstGeom>
          <a:noFill/>
          <a:ln>
            <a:noFill/>
          </a:ln>
        </p:spPr>
      </p:pic>
      <p:pic>
        <p:nvPicPr>
          <p:cNvPr id="217" name="Google Shape;217;p55" descr="A picture containing person, person&#10;&#10;Description automatically generated"/>
          <p:cNvPicPr preferRelativeResize="0"/>
          <p:nvPr/>
        </p:nvPicPr>
        <p:blipFill rotWithShape="1">
          <a:blip r:embed="rId13">
            <a:alphaModFix/>
          </a:blip>
          <a:srcRect l="13914" r="13415" b="48591"/>
          <a:stretch/>
        </p:blipFill>
        <p:spPr>
          <a:xfrm rot="-153826">
            <a:off x="448097" y="4535379"/>
            <a:ext cx="905406" cy="905406"/>
          </a:xfrm>
          <a:prstGeom prst="flowChartConnector">
            <a:avLst/>
          </a:prstGeom>
          <a:noFill/>
          <a:ln>
            <a:noFill/>
          </a:ln>
        </p:spPr>
      </p:pic>
      <p:pic>
        <p:nvPicPr>
          <p:cNvPr id="218" name="Google Shape;218;p55"/>
          <p:cNvPicPr preferRelativeResize="0"/>
          <p:nvPr/>
        </p:nvPicPr>
        <p:blipFill rotWithShape="1">
          <a:blip r:embed="rId14">
            <a:alphaModFix/>
          </a:blip>
          <a:srcRect/>
          <a:stretch/>
        </p:blipFill>
        <p:spPr>
          <a:xfrm>
            <a:off x="5841724" y="4534026"/>
            <a:ext cx="896112" cy="896112"/>
          </a:xfrm>
          <a:prstGeom prst="rect">
            <a:avLst/>
          </a:prstGeom>
          <a:noFill/>
          <a:ln>
            <a:noFill/>
          </a:ln>
        </p:spPr>
      </p:pic>
      <p:sp>
        <p:nvSpPr>
          <p:cNvPr id="219" name="Google Shape;219;p55"/>
          <p:cNvSpPr txBox="1"/>
          <p:nvPr/>
        </p:nvSpPr>
        <p:spPr>
          <a:xfrm>
            <a:off x="5637532" y="5428307"/>
            <a:ext cx="1658700" cy="938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1100" b="1" i="0" u="none" strike="noStrike" cap="none">
                <a:solidFill>
                  <a:srgbClr val="303A46"/>
                </a:solidFill>
                <a:latin typeface="PT Serif"/>
                <a:ea typeface="PT Serif"/>
                <a:cs typeface="PT Serif"/>
                <a:sym typeface="PT Serif"/>
              </a:rPr>
              <a:t>Teagan Stephenson</a:t>
            </a:r>
            <a:endParaRPr sz="1100" b="1" i="0" u="none" strike="noStrike" cap="none">
              <a:solidFill>
                <a:srgbClr val="303A46"/>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Ft. Lauderdale, FL</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Full Stack Engineer</a:t>
            </a:r>
            <a:endParaRPr sz="1100" b="0" i="0" u="none" strike="noStrike" cap="none">
              <a:solidFill>
                <a:srgbClr val="303A46"/>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303A46"/>
                </a:solidFill>
                <a:latin typeface="Source Sans Pro"/>
                <a:ea typeface="Source Sans Pro"/>
                <a:cs typeface="Source Sans Pro"/>
                <a:sym typeface="Source Sans Pro"/>
              </a:rPr>
              <a:t>1095-B Product Only</a:t>
            </a:r>
            <a:endParaRPr sz="1400" b="0" i="0" u="none" strike="noStrike" cap="none">
              <a:solidFill>
                <a:srgbClr val="000000"/>
              </a:solidFill>
              <a:latin typeface="Arial"/>
              <a:ea typeface="Arial"/>
              <a:cs typeface="Arial"/>
              <a:sym typeface="Arial"/>
            </a:endParaRPr>
          </a:p>
        </p:txBody>
      </p:sp>
      <p:pic>
        <p:nvPicPr>
          <p:cNvPr id="220" name="Google Shape;220;p55"/>
          <p:cNvPicPr preferRelativeResize="0"/>
          <p:nvPr/>
        </p:nvPicPr>
        <p:blipFill rotWithShape="1">
          <a:blip r:embed="rId15">
            <a:alphaModFix/>
          </a:blip>
          <a:srcRect/>
          <a:stretch/>
        </p:blipFill>
        <p:spPr>
          <a:xfrm rot="351144">
            <a:off x="10753344" y="4535424"/>
            <a:ext cx="896112" cy="896111"/>
          </a:xfrm>
          <a:prstGeom prst="rect">
            <a:avLst/>
          </a:prstGeom>
          <a:noFill/>
          <a:ln>
            <a:noFill/>
          </a:ln>
        </p:spPr>
      </p:pic>
      <p:sp>
        <p:nvSpPr>
          <p:cNvPr id="221" name="Google Shape;221;p55"/>
          <p:cNvSpPr txBox="1"/>
          <p:nvPr/>
        </p:nvSpPr>
        <p:spPr>
          <a:xfrm>
            <a:off x="3846393" y="3182112"/>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Dan Smith</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Charleston, SC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QA Engineer / 508 Specialist </a:t>
            </a:r>
            <a:endParaRPr sz="1100" b="0" i="0" u="none" strike="noStrike" cap="none">
              <a:solidFill>
                <a:schemeClr val="dk2"/>
              </a:solidFill>
              <a:latin typeface="Source Sans Pro"/>
              <a:ea typeface="Source Sans Pro"/>
              <a:cs typeface="Source Sans Pro"/>
              <a:sym typeface="Source Sans Pro"/>
            </a:endParaRPr>
          </a:p>
        </p:txBody>
      </p:sp>
      <p:pic>
        <p:nvPicPr>
          <p:cNvPr id="222" name="Google Shape;222;p55" descr="A person smiling for the camera&#10;&#10;Description automatically generated with medium confidence"/>
          <p:cNvPicPr preferRelativeResize="0"/>
          <p:nvPr/>
        </p:nvPicPr>
        <p:blipFill rotWithShape="1">
          <a:blip r:embed="rId16">
            <a:alphaModFix/>
          </a:blip>
          <a:srcRect/>
          <a:stretch/>
        </p:blipFill>
        <p:spPr>
          <a:xfrm>
            <a:off x="3886200" y="2176272"/>
            <a:ext cx="919509" cy="8882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8</a:t>
            </a:r>
            <a:endParaRPr/>
          </a:p>
        </p:txBody>
      </p:sp>
      <p:sp>
        <p:nvSpPr>
          <p:cNvPr id="659" name="Google Shape;659;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7 DEMO</a:t>
            </a:r>
            <a:endParaRPr/>
          </a:p>
        </p:txBody>
      </p:sp>
      <p:sp>
        <p:nvSpPr>
          <p:cNvPr id="660" name="Google Shape;660;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61" name="Google Shape;661;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graphicFrame>
        <p:nvGraphicFramePr>
          <p:cNvPr id="666" name="Google Shape;666;p68"/>
          <p:cNvGraphicFramePr/>
          <p:nvPr/>
        </p:nvGraphicFramePr>
        <p:xfrm>
          <a:off x="435089" y="1888500"/>
          <a:ext cx="3000000" cy="3000000"/>
        </p:xfrm>
        <a:graphic>
          <a:graphicData uri="http://schemas.openxmlformats.org/drawingml/2006/table">
            <a:tbl>
              <a:tblPr firstRow="1" bandRow="1">
                <a:noFill/>
                <a:tableStyleId>{1BCB1D0A-E0C2-49F6-B40F-9806A4AE5303}</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Aug 9th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67" name="Google Shape;667;p68"/>
          <p:cNvCxnSpPr/>
          <p:nvPr/>
        </p:nvCxnSpPr>
        <p:spPr>
          <a:xfrm>
            <a:off x="3389369" y="6103053"/>
            <a:ext cx="8085600" cy="0"/>
          </a:xfrm>
          <a:prstGeom prst="straightConnector1">
            <a:avLst/>
          </a:prstGeom>
          <a:noFill/>
          <a:ln w="9525" cap="flat" cmpd="sng">
            <a:solidFill>
              <a:srgbClr val="747C74"/>
            </a:solidFill>
            <a:prstDash val="dot"/>
            <a:round/>
            <a:headEnd type="none" w="sm" len="sm"/>
            <a:tailEnd type="none" w="sm" len="sm"/>
          </a:ln>
        </p:spPr>
      </p:cxnSp>
      <p:cxnSp>
        <p:nvCxnSpPr>
          <p:cNvPr id="668" name="Google Shape;668;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69" name="Google Shape;669;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8 will focus on </a:t>
            </a:r>
            <a:endParaRPr sz="1400" b="0" i="0" u="none" strike="noStrike" cap="none">
              <a:solidFill>
                <a:srgbClr val="000000"/>
              </a:solidFill>
              <a:latin typeface="Arial"/>
              <a:ea typeface="Arial"/>
              <a:cs typeface="Arial"/>
              <a:sym typeface="Arial"/>
            </a:endParaRPr>
          </a:p>
        </p:txBody>
      </p:sp>
      <p:sp>
        <p:nvSpPr>
          <p:cNvPr id="670" name="Google Shape;670;p68"/>
          <p:cNvSpPr txBox="1"/>
          <p:nvPr/>
        </p:nvSpPr>
        <p:spPr>
          <a:xfrm>
            <a:off x="236548" y="2625511"/>
            <a:ext cx="2790900"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71" name="Google Shape;671;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672" name="Google Shape;672;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8</a:t>
            </a:r>
            <a:endParaRPr sz="1800" b="0" i="0" u="none" strike="noStrike" cap="none">
              <a:solidFill>
                <a:schemeClr val="dk1"/>
              </a:solidFill>
              <a:latin typeface="Calibri"/>
              <a:ea typeface="Calibri"/>
              <a:cs typeface="Calibri"/>
              <a:sym typeface="Calibri"/>
            </a:endParaRPr>
          </a:p>
        </p:txBody>
      </p:sp>
      <p:sp>
        <p:nvSpPr>
          <p:cNvPr id="673" name="Google Shape;673;p68"/>
          <p:cNvSpPr txBox="1"/>
          <p:nvPr/>
        </p:nvSpPr>
        <p:spPr>
          <a:xfrm>
            <a:off x="4120027" y="2789394"/>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Moderated research recruitment</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Research pilot testing</a:t>
            </a:r>
            <a:endParaRPr sz="1600" b="0" i="0" u="none" strike="noStrike" cap="none">
              <a:solidFill>
                <a:srgbClr val="000000"/>
              </a:solidFill>
              <a:latin typeface="PT Serif"/>
              <a:ea typeface="PT Serif"/>
              <a:cs typeface="PT Serif"/>
              <a:sym typeface="PT Serif"/>
            </a:endParaRPr>
          </a:p>
        </p:txBody>
      </p:sp>
      <p:sp>
        <p:nvSpPr>
          <p:cNvPr id="674" name="Google Shape;674;p68"/>
          <p:cNvSpPr txBox="1"/>
          <p:nvPr/>
        </p:nvSpPr>
        <p:spPr>
          <a:xfrm>
            <a:off x="3586659" y="2383562"/>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75" name="Google Shape;675;p68"/>
          <p:cNvSpPr txBox="1"/>
          <p:nvPr/>
        </p:nvSpPr>
        <p:spPr>
          <a:xfrm>
            <a:off x="4090490" y="4410924"/>
            <a:ext cx="6213900" cy="12159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Privacy and security review</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Analytics implementation and QA</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Post-MVP Opt-in coordination / alignment plan</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47C74"/>
              </a:buClr>
              <a:buSzPts val="1200"/>
              <a:buFont typeface="PT Serif"/>
              <a:buAutoNum type="alphaUcPeriod"/>
            </a:pPr>
            <a:r>
              <a:rPr lang="en-US" sz="1600" b="0" i="0" u="none" strike="noStrike" cap="none">
                <a:solidFill>
                  <a:schemeClr val="dk1"/>
                </a:solidFill>
                <a:latin typeface="PT Serif"/>
                <a:ea typeface="PT Serif"/>
                <a:cs typeface="PT Serif"/>
                <a:sym typeface="PT Serif"/>
              </a:rPr>
              <a:t>Staging 508 compliance review</a:t>
            </a:r>
            <a:endParaRPr sz="1400" b="0" i="0" u="none" strike="noStrike" cap="none">
              <a:solidFill>
                <a:srgbClr val="000000"/>
              </a:solidFill>
              <a:latin typeface="Arial"/>
              <a:ea typeface="Arial"/>
              <a:cs typeface="Arial"/>
              <a:sym typeface="Arial"/>
            </a:endParaRPr>
          </a:p>
        </p:txBody>
      </p:sp>
      <p:sp>
        <p:nvSpPr>
          <p:cNvPr id="676" name="Google Shape;676;p68"/>
          <p:cNvSpPr txBox="1"/>
          <p:nvPr/>
        </p:nvSpPr>
        <p:spPr>
          <a:xfrm>
            <a:off x="3557130" y="4041917"/>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77" name="Google Shape;677;p68"/>
          <p:cNvSpPr txBox="1"/>
          <p:nvPr/>
        </p:nvSpPr>
        <p:spPr>
          <a:xfrm>
            <a:off x="10119575" y="4625750"/>
            <a:ext cx="714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678" name="Google Shape;678;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4"/>
          <p:cNvSpPr txBox="1">
            <a:spLocks noGrp="1"/>
          </p:cNvSpPr>
          <p:nvPr>
            <p:ph type="ctrTitle"/>
          </p:nvPr>
        </p:nvSpPr>
        <p:spPr>
          <a:xfrm>
            <a:off x="328730" y="2667102"/>
            <a:ext cx="7261800" cy="1632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684" name="Google Shape;684;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7 DEMO</a:t>
            </a:r>
            <a:endParaRPr/>
          </a:p>
        </p:txBody>
      </p:sp>
      <p:sp>
        <p:nvSpPr>
          <p:cNvPr id="685" name="Google Shape;685;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686" name="Google Shape;686;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1" name="Google Shape;691;p28"/>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692" name="Google Shape;692;p28"/>
          <p:cNvGraphicFramePr/>
          <p:nvPr/>
        </p:nvGraphicFramePr>
        <p:xfrm>
          <a:off x="405247" y="1447333"/>
          <a:ext cx="3000000" cy="3000000"/>
        </p:xfrm>
        <a:graphic>
          <a:graphicData uri="http://schemas.openxmlformats.org/drawingml/2006/table">
            <a:tbl>
              <a:tblPr>
                <a:noFill/>
                <a:tableStyleId>{9A33C4BA-6328-4D01-A3D5-22D4935E821E}</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93" name="Google Shape;693;p28"/>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694" name="Google Shape;694;p28"/>
          <p:cNvSpPr/>
          <p:nvPr/>
        </p:nvSpPr>
        <p:spPr>
          <a:xfrm>
            <a:off x="9081573" y="2708969"/>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28"/>
          <p:cNvSpPr/>
          <p:nvPr/>
        </p:nvSpPr>
        <p:spPr>
          <a:xfrm>
            <a:off x="9081575" y="559154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28"/>
          <p:cNvSpPr/>
          <p:nvPr/>
        </p:nvSpPr>
        <p:spPr>
          <a:xfrm>
            <a:off x="9081574" y="206365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28"/>
          <p:cNvSpPr/>
          <p:nvPr/>
        </p:nvSpPr>
        <p:spPr>
          <a:xfrm>
            <a:off x="9081573" y="3636654"/>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28"/>
          <p:cNvSpPr/>
          <p:nvPr/>
        </p:nvSpPr>
        <p:spPr>
          <a:xfrm>
            <a:off x="9081573" y="4655325"/>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99" name="Google Shape;699;p28"/>
          <p:cNvGrpSpPr/>
          <p:nvPr/>
        </p:nvGrpSpPr>
        <p:grpSpPr>
          <a:xfrm>
            <a:off x="418413" y="1634354"/>
            <a:ext cx="11353200" cy="230725"/>
            <a:chOff x="419100" y="1737020"/>
            <a:chExt cx="11353200" cy="230725"/>
          </a:xfrm>
        </p:grpSpPr>
        <p:cxnSp>
          <p:nvCxnSpPr>
            <p:cNvPr id="700" name="Google Shape;700;p28"/>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01" name="Google Shape;701;p28"/>
            <p:cNvCxnSpPr/>
            <p:nvPr/>
          </p:nvCxnSpPr>
          <p:spPr>
            <a:xfrm>
              <a:off x="7651341" y="1737020"/>
              <a:ext cx="11472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5"/>
        <p:cNvGrpSpPr/>
        <p:nvPr/>
      </p:nvGrpSpPr>
      <p:grpSpPr>
        <a:xfrm>
          <a:off x="0" y="0"/>
          <a:ext cx="0" cy="0"/>
          <a:chOff x="0" y="0"/>
          <a:chExt cx="0" cy="0"/>
        </a:xfrm>
      </p:grpSpPr>
      <p:sp>
        <p:nvSpPr>
          <p:cNvPr id="706" name="Google Shape;706;g12f1c5688cb_3_0"/>
          <p:cNvSpPr txBox="1">
            <a:spLocks noGrp="1"/>
          </p:cNvSpPr>
          <p:nvPr>
            <p:ph type="title"/>
          </p:nvPr>
        </p:nvSpPr>
        <p:spPr>
          <a:xfrm>
            <a:off x="411480" y="713232"/>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07" name="Google Shape;707;g12f1c5688cb_3_0"/>
          <p:cNvGraphicFramePr/>
          <p:nvPr/>
        </p:nvGraphicFramePr>
        <p:xfrm>
          <a:off x="405197" y="1452446"/>
          <a:ext cx="3000000" cy="3000000"/>
        </p:xfrm>
        <a:graphic>
          <a:graphicData uri="http://schemas.openxmlformats.org/drawingml/2006/table">
            <a:tbl>
              <a:tblPr>
                <a:noFill/>
                <a:tableStyleId>{9A33C4BA-6328-4D01-A3D5-22D4935E821E}</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8" name="Google Shape;708;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09" name="Google Shape;709;g12f1c5688cb_3_0"/>
          <p:cNvSpPr/>
          <p:nvPr/>
        </p:nvSpPr>
        <p:spPr>
          <a:xfrm>
            <a:off x="9081573" y="3003194"/>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10" name="Google Shape;710;g12f1c5688cb_3_0"/>
          <p:cNvCxnSpPr/>
          <p:nvPr/>
        </p:nvCxnSpPr>
        <p:spPr>
          <a:xfrm>
            <a:off x="7650604" y="1639467"/>
            <a:ext cx="1147200" cy="0"/>
          </a:xfrm>
          <a:prstGeom prst="straightConnector1">
            <a:avLst/>
          </a:prstGeom>
          <a:noFill/>
          <a:ln w="9525" cap="flat" cmpd="sng">
            <a:solidFill>
              <a:schemeClr val="dk1"/>
            </a:solidFill>
            <a:prstDash val="solid"/>
            <a:round/>
            <a:headEnd type="none" w="sm" len="sm"/>
            <a:tailEnd type="none" w="sm" len="sm"/>
          </a:ln>
        </p:spPr>
      </p:cxnSp>
      <p:sp>
        <p:nvSpPr>
          <p:cNvPr id="711" name="Google Shape;711;g12f1c5688cb_3_0"/>
          <p:cNvSpPr/>
          <p:nvPr/>
        </p:nvSpPr>
        <p:spPr>
          <a:xfrm>
            <a:off x="9081574" y="2159578"/>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g12f1c5688cb_3_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
        <p:nvSpPr>
          <p:cNvPr id="713" name="Google Shape;713;g12f1c5688cb_3_0"/>
          <p:cNvSpPr/>
          <p:nvPr/>
        </p:nvSpPr>
        <p:spPr>
          <a:xfrm>
            <a:off x="9081573" y="358903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7"/>
        <p:cNvGrpSpPr/>
        <p:nvPr/>
      </p:nvGrpSpPr>
      <p:grpSpPr>
        <a:xfrm>
          <a:off x="0" y="0"/>
          <a:ext cx="0" cy="0"/>
          <a:chOff x="0" y="0"/>
          <a:chExt cx="0" cy="0"/>
        </a:xfrm>
      </p:grpSpPr>
      <p:graphicFrame>
        <p:nvGraphicFramePr>
          <p:cNvPr id="718" name="Google Shape;718;p25"/>
          <p:cNvGraphicFramePr/>
          <p:nvPr/>
        </p:nvGraphicFramePr>
        <p:xfrm>
          <a:off x="6678388" y="2223812"/>
          <a:ext cx="3000000" cy="3000000"/>
        </p:xfrm>
        <a:graphic>
          <a:graphicData uri="http://schemas.openxmlformats.org/drawingml/2006/table">
            <a:tbl>
              <a:tblPr firstRow="1" bandRow="1">
                <a:noFill/>
                <a:tableStyleId>{1BCB1D0A-E0C2-49F6-B40F-9806A4AE5303}</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7 accounted for 7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54 total story points were completed;  Team committed to 52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3 Stories added (2 points) to account for added collaboration cycle: contact center review and work pulled forward due to early build; QA for front end content and build back end API tests.</a:t>
                      </a:r>
                      <a:endParaRPr sz="1400" u="none" strike="noStrike" cap="none"/>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1 story blocked (3 points) pending collaborative action plan w/ VA Profile FE/BE and VA Notify for opt-in build</a:t>
                      </a: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19" name="Google Shape;719;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25</a:t>
            </a:fld>
            <a:endParaRPr sz="1200" b="0" i="0" u="none" strike="noStrike" cap="none">
              <a:solidFill>
                <a:srgbClr val="8F8F8F"/>
              </a:solidFill>
              <a:latin typeface="Source Sans Pro"/>
              <a:ea typeface="Source Sans Pro"/>
              <a:cs typeface="Source Sans Pro"/>
              <a:sym typeface="Source Sans Pro"/>
            </a:endParaRPr>
          </a:p>
        </p:txBody>
      </p:sp>
      <p:sp>
        <p:nvSpPr>
          <p:cNvPr id="720" name="Google Shape;720;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21" name="Google Shape;721;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sp>
        <p:nvSpPr>
          <p:cNvPr id="722" name="Google Shape;722;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pic>
        <p:nvPicPr>
          <p:cNvPr id="723" name="Google Shape;723;p25"/>
          <p:cNvPicPr preferRelativeResize="0"/>
          <p:nvPr/>
        </p:nvPicPr>
        <p:blipFill rotWithShape="1">
          <a:blip r:embed="rId3">
            <a:alphaModFix/>
          </a:blip>
          <a:srcRect/>
          <a:stretch/>
        </p:blipFill>
        <p:spPr>
          <a:xfrm>
            <a:off x="312800" y="2807363"/>
            <a:ext cx="5756451" cy="2959225"/>
          </a:xfrm>
          <a:prstGeom prst="rect">
            <a:avLst/>
          </a:prstGeom>
          <a:noFill/>
          <a:ln>
            <a:noFill/>
          </a:ln>
        </p:spPr>
      </p:pic>
      <p:sp>
        <p:nvSpPr>
          <p:cNvPr id="724" name="Google Shape;724;p25"/>
          <p:cNvSpPr/>
          <p:nvPr/>
        </p:nvSpPr>
        <p:spPr>
          <a:xfrm>
            <a:off x="5053500" y="3178950"/>
            <a:ext cx="942900" cy="20115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cxnSp>
        <p:nvCxnSpPr>
          <p:cNvPr id="725" name="Google Shape;725;p25"/>
          <p:cNvCxnSpPr/>
          <p:nvPr/>
        </p:nvCxnSpPr>
        <p:spPr>
          <a:xfrm rot="10800000" flipH="1">
            <a:off x="5984539" y="2343150"/>
            <a:ext cx="693849" cy="8358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31" name="Google Shape;731;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cxnSp>
        <p:nvCxnSpPr>
          <p:cNvPr id="737" name="Google Shape;737;p5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38" name="Google Shape;738;p5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39" name="Google Shape;739;p5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a:solidFill>
                <a:srgbClr val="8A8A8A"/>
              </a:solidFill>
              <a:latin typeface="Source Sans Pro"/>
              <a:ea typeface="Source Sans Pro"/>
              <a:cs typeface="Source Sans Pro"/>
              <a:sym typeface="Source Sans Pro"/>
            </a:endParaRPr>
          </a:p>
        </p:txBody>
      </p:sp>
      <p:sp>
        <p:nvSpPr>
          <p:cNvPr id="740" name="Google Shape;740;p5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41" name="Google Shape;741;p5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42" name="Google Shape;742;p5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43" name="Google Shape;743;p57"/>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44" name="Google Shape;744;p57"/>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45" name="Google Shape;745;p57"/>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46" name="Google Shape;746;p5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cxnSp>
        <p:nvCxnSpPr>
          <p:cNvPr id="752" name="Google Shape;752;p58"/>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53" name="Google Shape;753;p58"/>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54" name="Google Shape;754;p58"/>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55" name="Google Shape;755;p58"/>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56" name="Google Shape;756;p58"/>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57" name="Google Shape;757;p58"/>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58" name="Google Shape;758;p58"/>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59" name="Google Shape;759;p58"/>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60" name="Google Shape;760;p58"/>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61" name="Google Shape;761;p5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cxnSp>
        <p:nvCxnSpPr>
          <p:cNvPr id="767" name="Google Shape;767;p59"/>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68" name="Google Shape;768;p59"/>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69" name="Google Shape;769;p59"/>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70" name="Google Shape;770;p59"/>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71" name="Google Shape;771;p59"/>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72" name="Google Shape;772;p5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Lorem</a:t>
            </a:r>
            <a:endParaRPr sz="1400" b="0" i="0" u="none" strike="noStrike" cap="none">
              <a:solidFill>
                <a:srgbClr val="000000"/>
              </a:solidFill>
              <a:latin typeface="Arial"/>
              <a:ea typeface="Arial"/>
              <a:cs typeface="Arial"/>
              <a:sym typeface="Arial"/>
            </a:endParaRPr>
          </a:p>
        </p:txBody>
      </p:sp>
      <p:sp>
        <p:nvSpPr>
          <p:cNvPr id="773" name="Google Shape;773;p59"/>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74" name="Google Shape;774;p59"/>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75" name="Google Shape;775;p59"/>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6" name="Google Shape;776;p5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sp>
        <p:nvSpPr>
          <p:cNvPr id="228" name="Google Shape;228;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9" name="Google Shape;229;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7 DEMO</a:t>
            </a:r>
            <a:endParaRPr sz="1400" b="0" i="0" u="none" strike="noStrike" cap="none">
              <a:solidFill>
                <a:schemeClr val="dk2"/>
              </a:solidFill>
              <a:latin typeface="Arial"/>
              <a:ea typeface="Arial"/>
              <a:cs typeface="Arial"/>
              <a:sym typeface="Arial"/>
            </a:endParaRPr>
          </a:p>
        </p:txBody>
      </p:sp>
      <p:grpSp>
        <p:nvGrpSpPr>
          <p:cNvPr id="230" name="Google Shape;230;p3"/>
          <p:cNvGrpSpPr/>
          <p:nvPr/>
        </p:nvGrpSpPr>
        <p:grpSpPr>
          <a:xfrm>
            <a:off x="5638800" y="-7257"/>
            <a:ext cx="6560457" cy="6887028"/>
            <a:chOff x="5638800" y="0"/>
            <a:chExt cx="6560457" cy="6887028"/>
          </a:xfrm>
        </p:grpSpPr>
        <p:grpSp>
          <p:nvGrpSpPr>
            <p:cNvPr id="231" name="Google Shape;231;p3"/>
            <p:cNvGrpSpPr/>
            <p:nvPr/>
          </p:nvGrpSpPr>
          <p:grpSpPr>
            <a:xfrm>
              <a:off x="6094945" y="0"/>
              <a:ext cx="6104312" cy="6887028"/>
              <a:chOff x="5219700" y="0"/>
              <a:chExt cx="6972300" cy="6887028"/>
            </a:xfrm>
          </p:grpSpPr>
          <p:sp>
            <p:nvSpPr>
              <p:cNvPr id="232" name="Google Shape;232;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3" name="Google Shape;233;p3"/>
              <p:cNvGrpSpPr/>
              <p:nvPr/>
            </p:nvGrpSpPr>
            <p:grpSpPr>
              <a:xfrm>
                <a:off x="5219700" y="0"/>
                <a:ext cx="6972300" cy="6887028"/>
                <a:chOff x="5219700" y="0"/>
                <a:chExt cx="6972300" cy="6682968"/>
              </a:xfrm>
            </p:grpSpPr>
            <p:sp>
              <p:nvSpPr>
                <p:cNvPr id="234" name="Google Shape;234;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5" name="Google Shape;235;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6" name="Google Shape;236;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7" name="Google Shape;237;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8" name="Google Shape;238;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9" name="Google Shape;239;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40" name="Google Shape;240;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41" name="Google Shape;241;p3"/>
          <p:cNvGrpSpPr/>
          <p:nvPr/>
        </p:nvGrpSpPr>
        <p:grpSpPr>
          <a:xfrm>
            <a:off x="6547644" y="866320"/>
            <a:ext cx="4105095" cy="1335945"/>
            <a:chOff x="409856" y="3855788"/>
            <a:chExt cx="4105095" cy="1335945"/>
          </a:xfrm>
        </p:grpSpPr>
        <p:sp>
          <p:nvSpPr>
            <p:cNvPr id="242" name="Google Shape;242;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3" name="Google Shape;243;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4" name="Google Shape;244;p3"/>
          <p:cNvGrpSpPr/>
          <p:nvPr/>
        </p:nvGrpSpPr>
        <p:grpSpPr>
          <a:xfrm>
            <a:off x="6547644" y="3217666"/>
            <a:ext cx="3875559" cy="1077547"/>
            <a:chOff x="4391305" y="3852592"/>
            <a:chExt cx="3875559" cy="1077547"/>
          </a:xfrm>
        </p:grpSpPr>
        <p:sp>
          <p:nvSpPr>
            <p:cNvPr id="245" name="Google Shape;245;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6" name="Google Shape;246;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7" name="Google Shape;247;p3"/>
          <p:cNvGrpSpPr/>
          <p:nvPr/>
        </p:nvGrpSpPr>
        <p:grpSpPr>
          <a:xfrm>
            <a:off x="6547644" y="5293609"/>
            <a:ext cx="3757708" cy="909127"/>
            <a:chOff x="8588654" y="3807371"/>
            <a:chExt cx="3757708" cy="909127"/>
          </a:xfrm>
        </p:grpSpPr>
        <p:sp>
          <p:nvSpPr>
            <p:cNvPr id="248" name="Google Shape;248;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9" name="Google Shape;249;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50" name="Google Shape;250;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51" name="Google Shape;251;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0"/>
          <p:cNvSpPr txBox="1">
            <a:spLocks noGrp="1"/>
          </p:cNvSpPr>
          <p:nvPr>
            <p:ph type="title"/>
          </p:nvPr>
        </p:nvSpPr>
        <p:spPr>
          <a:xfrm>
            <a:off x="411480" y="45720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Sprint __ Deliverables – __ </a:t>
            </a:r>
            <a:endParaRPr sz="2800"/>
          </a:p>
        </p:txBody>
      </p:sp>
      <p:sp>
        <p:nvSpPr>
          <p:cNvPr id="782" name="Google Shape;782;p6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30</a:t>
            </a:fld>
            <a:endParaRPr>
              <a:latin typeface="Source Sans Pro"/>
              <a:ea typeface="Source Sans Pro"/>
              <a:cs typeface="Source Sans Pro"/>
              <a:sym typeface="Source Sans Pro"/>
            </a:endParaRPr>
          </a:p>
        </p:txBody>
      </p:sp>
      <p:graphicFrame>
        <p:nvGraphicFramePr>
          <p:cNvPr id="783" name="Google Shape;783;p60"/>
          <p:cNvGraphicFramePr/>
          <p:nvPr/>
        </p:nvGraphicFramePr>
        <p:xfrm>
          <a:off x="411480" y="914400"/>
          <a:ext cx="3000000" cy="3000000"/>
        </p:xfrm>
        <a:graphic>
          <a:graphicData uri="http://schemas.openxmlformats.org/drawingml/2006/table">
            <a:tbl>
              <a:tblPr>
                <a:noFill/>
                <a:tableStyleId>{9A33C4BA-6328-4D01-A3D5-22D4935E821E}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48450">
                  <a:extLst>
                    <a:ext uri="{9D8B030D-6E8A-4147-A177-3AD203B41FA5}">
                      <a16:colId xmlns:a16="http://schemas.microsoft.com/office/drawing/2014/main" val="20005"/>
                    </a:ext>
                  </a:extLst>
                </a:gridCol>
                <a:gridCol w="1370600">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none" strike="noStrike" cap="none">
                          <a:solidFill>
                            <a:schemeClr val="dk2"/>
                          </a:solidFill>
                          <a:latin typeface="Source Sans Pro"/>
                          <a:ea typeface="Source Sans Pro"/>
                          <a:cs typeface="Source Sans Pro"/>
                          <a:sym typeface="Source Sans Pro"/>
                        </a:rPr>
                        <a:t>#40000 Lorem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p>
                      <a:pPr marL="196850" marR="0" lvl="0" indent="-171450" algn="l" rtl="0">
                        <a:lnSpc>
                          <a:spcPct val="100000"/>
                        </a:lnSpc>
                        <a:spcBef>
                          <a:spcPts val="0"/>
                        </a:spcBef>
                        <a:spcAft>
                          <a:spcPts val="0"/>
                        </a:spcAft>
                        <a:buClr>
                          <a:schemeClr val="dk1"/>
                        </a:buClr>
                        <a:buSzPts val="500"/>
                        <a:buFont typeface="Noto Sans Symbols"/>
                        <a:buChar char="▪"/>
                      </a:pPr>
                      <a:r>
                        <a:rPr lang="en-US" sz="1000" u="none" strike="noStrike" cap="none">
                          <a:solidFill>
                            <a:schemeClr val="dk2"/>
                          </a:solidFill>
                          <a:latin typeface="Source Sans Pro"/>
                          <a:ea typeface="Source Sans Pro"/>
                          <a:cs typeface="Source Sans Pro"/>
                          <a:sym typeface="Source Sans Pro"/>
                        </a:rPr>
                        <a:t>Lorem</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7/12/2022</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a:t>
                      </a:r>
                      <a:endParaRPr sz="1400" u="none" strike="noStrike" cap="none">
                        <a:solidFill>
                          <a:schemeClr val="dk2"/>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784" name="Google Shape;784;p6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5 Deliverables</a:t>
            </a:r>
            <a:endParaRPr sz="1800" b="0" i="0" u="none" strike="noStrike" cap="none">
              <a:solidFill>
                <a:schemeClr val="dk1"/>
              </a:solidFill>
              <a:latin typeface="Calibri"/>
              <a:ea typeface="Calibri"/>
              <a:cs typeface="Calibri"/>
              <a:sym typeface="Calibri"/>
            </a:endParaRPr>
          </a:p>
        </p:txBody>
      </p:sp>
      <p:sp>
        <p:nvSpPr>
          <p:cNvPr id="785" name="Google Shape;785;p6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07-12 Sprint 6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9"/>
        <p:cNvGrpSpPr/>
        <p:nvPr/>
      </p:nvGrpSpPr>
      <p:grpSpPr>
        <a:xfrm>
          <a:off x="0" y="0"/>
          <a:ext cx="0" cy="0"/>
          <a:chOff x="0" y="0"/>
          <a:chExt cx="0" cy="0"/>
        </a:xfrm>
      </p:grpSpPr>
      <p:sp>
        <p:nvSpPr>
          <p:cNvPr id="790" name="Google Shape;790;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791" name="Google Shape;791;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792" name="Google Shape;792;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793" name="Google Shape;793;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31</a:t>
            </a:fld>
            <a:endParaRPr>
              <a:latin typeface="Source Sans Pro"/>
              <a:ea typeface="Source Sans Pro"/>
              <a:cs typeface="Source Sans Pro"/>
              <a:sym typeface="Source Sans Pro"/>
            </a:endParaRPr>
          </a:p>
        </p:txBody>
      </p:sp>
      <p:sp>
        <p:nvSpPr>
          <p:cNvPr id="794" name="Google Shape;794;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95" name="Google Shape;795;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96" name="Google Shape;796;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97" name="Google Shape;797;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98" name="Google Shape;798;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799" name="Google Shape;799;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0" name="Google Shape;800;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801" name="Google Shape;801;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802" name="Google Shape;802;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803" name="Google Shape;803;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04" name="Google Shape;804;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805" name="Google Shape;805;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806" name="Google Shape;806;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807" name="Google Shape;807;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08" name="Google Shape;808;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09" name="Google Shape;809;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10" name="Google Shape;810;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811" name="Google Shape;811;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12" name="Google Shape;812;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13" name="Google Shape;813;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814" name="Google Shape;814;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815" name="Google Shape;815;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816" name="Google Shape;816;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17" name="Google Shape;817;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818" name="Google Shape;818;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19" name="Google Shape;819;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20" name="Google Shape;820;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821" name="Google Shape;821;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22" name="Google Shape;822;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823" name="Google Shape;823;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824" name="Google Shape;824;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825" name="Google Shape;825;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826" name="Google Shape;826;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827" name="Google Shape;827;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828" name="Google Shape;828;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829" name="Google Shape;829;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830" name="Google Shape;830;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831" name="Google Shape;831;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832" name="Google Shape;832;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33" name="Google Shape;833;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834" name="Google Shape;834;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835" name="Google Shape;835;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836" name="Google Shape;836;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837" name="Google Shape;837;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838" name="Google Shape;838;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839" name="Google Shape;839;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840" name="Google Shape;840;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41" name="Google Shape;84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842" name="Google Shape;842;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843" name="Google Shape;843;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44" name="Google Shape;844;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45" name="Google Shape;845;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46" name="Google Shape;846;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47" name="Google Shape;847;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848" name="Google Shape;848;p78"/>
          <p:cNvGrpSpPr/>
          <p:nvPr/>
        </p:nvGrpSpPr>
        <p:grpSpPr>
          <a:xfrm>
            <a:off x="9071817" y="670129"/>
            <a:ext cx="2767082" cy="407682"/>
            <a:chOff x="8441380" y="993571"/>
            <a:chExt cx="2767082" cy="407682"/>
          </a:xfrm>
        </p:grpSpPr>
        <p:sp>
          <p:nvSpPr>
            <p:cNvPr id="849" name="Google Shape;849;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50" name="Google Shape;850;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51" name="Google Shape;851;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852" name="Google Shape;852;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853" name="Google Shape;853;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854" name="Google Shape;854;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855" name="Google Shape;855;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56" name="Google Shape;856;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857" name="Google Shape;857;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858" name="Google Shape;858;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859" name="Google Shape;859;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60" name="Google Shape;860;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861" name="Google Shape;861;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862" name="Google Shape;862;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863" name="Google Shape;863;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864" name="Google Shape;864;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865" name="Google Shape;865;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866" name="Google Shape;866;p78"/>
          <p:cNvGrpSpPr/>
          <p:nvPr/>
        </p:nvGrpSpPr>
        <p:grpSpPr>
          <a:xfrm>
            <a:off x="704826" y="1077415"/>
            <a:ext cx="1301794" cy="5057210"/>
            <a:chOff x="7088474" y="1392482"/>
            <a:chExt cx="1365250" cy="5258585"/>
          </a:xfrm>
        </p:grpSpPr>
        <p:cxnSp>
          <p:nvCxnSpPr>
            <p:cNvPr id="867" name="Google Shape;867;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868" name="Google Shape;868;p78"/>
            <p:cNvGrpSpPr/>
            <p:nvPr/>
          </p:nvGrpSpPr>
          <p:grpSpPr>
            <a:xfrm>
              <a:off x="7088474" y="1392482"/>
              <a:ext cx="1365250" cy="404102"/>
              <a:chOff x="7209124" y="1424232"/>
              <a:chExt cx="1365250" cy="404102"/>
            </a:xfrm>
          </p:grpSpPr>
          <p:sp>
            <p:nvSpPr>
              <p:cNvPr id="869" name="Google Shape;869;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870" name="Google Shape;870;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871" name="Google Shape;871;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872" name="Google Shape;872;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873" name="Google Shape;873;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874" name="Google Shape;874;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875" name="Google Shape;875;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876" name="Google Shape;876;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877" name="Google Shape;877;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878" name="Google Shape;878;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879" name="Google Shape;879;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880" name="Google Shape;880;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881" name="Google Shape;881;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882" name="Google Shape;882;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56" name="Google Shape;256;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200" b="0" i="0" u="none" strike="noStrike" cap="none">
              <a:solidFill>
                <a:srgbClr val="000000"/>
              </a:solidFill>
              <a:latin typeface="Arial"/>
              <a:ea typeface="Arial"/>
              <a:cs typeface="Arial"/>
              <a:sym typeface="Arial"/>
            </a:endParaRPr>
          </a:p>
        </p:txBody>
      </p:sp>
      <p:sp>
        <p:nvSpPr>
          <p:cNvPr id="257" name="Google Shape;257;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8" name="Google Shape;258;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9" name="Google Shape;259;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60" name="Google Shape;260;p4"/>
          <p:cNvCxnSpPr/>
          <p:nvPr/>
        </p:nvCxnSpPr>
        <p:spPr>
          <a:xfrm>
            <a:off x="4128105" y="1920240"/>
            <a:ext cx="7087200" cy="0"/>
          </a:xfrm>
          <a:prstGeom prst="straightConnector1">
            <a:avLst/>
          </a:prstGeom>
          <a:noFill/>
          <a:ln w="9525" cap="flat" cmpd="sng">
            <a:solidFill>
              <a:srgbClr val="232B34"/>
            </a:solidFill>
            <a:prstDash val="solid"/>
            <a:round/>
            <a:headEnd type="none" w="sm" len="sm"/>
            <a:tailEnd type="none" w="sm" len="sm"/>
          </a:ln>
        </p:spPr>
      </p:cxnSp>
      <p:sp>
        <p:nvSpPr>
          <p:cNvPr id="261" name="Google Shape;261;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9" name="Google Shape;269;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3" name="Google Shape;273;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523994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7" name="Google Shape;277;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8" name="Google Shape;278;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9" name="Google Shape;279;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80" name="Google Shape;280;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2" name="Google Shape;282;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4" name="Google Shape;284;p4"/>
          <p:cNvSpPr txBox="1"/>
          <p:nvPr/>
        </p:nvSpPr>
        <p:spPr>
          <a:xfrm>
            <a:off x="564236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044781"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447198"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6849615"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8" name="Google Shape;288;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9" name="Google Shape;289;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90" name="Google Shape;290;p4"/>
          <p:cNvSpPr txBox="1"/>
          <p:nvPr/>
        </p:nvSpPr>
        <p:spPr>
          <a:xfrm>
            <a:off x="7252032"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7654449"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056866"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459283"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8861700"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264117"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9666534" y="2261330"/>
            <a:ext cx="357592" cy="233842"/>
          </a:xfrm>
          <a:prstGeom prst="rect">
            <a:avLst/>
          </a:prstGeom>
          <a:solidFill>
            <a:srgbClr val="CED5E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7529025" y="2735171"/>
            <a:ext cx="885433"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2"/>
                </a:solidFill>
                <a:latin typeface="Source Sans Pro"/>
                <a:ea typeface="Source Sans Pro"/>
                <a:cs typeface="Source Sans Pro"/>
                <a:sym typeface="Source Sans Pro"/>
              </a:rPr>
              <a:t>May</a:t>
            </a:r>
            <a:endParaRPr sz="1200" b="0" i="0" u="none" strike="noStrike" cap="none">
              <a:solidFill>
                <a:schemeClr val="lt2"/>
              </a:solidFill>
              <a:latin typeface="Source Sans Pro"/>
              <a:ea typeface="Source Sans Pro"/>
              <a:cs typeface="Source Sans Pro"/>
              <a:sym typeface="Source Sans Pro"/>
            </a:endParaRPr>
          </a:p>
        </p:txBody>
      </p:sp>
      <p:sp>
        <p:nvSpPr>
          <p:cNvPr id="301" name="Google Shape;301;p4"/>
          <p:cNvSpPr txBox="1"/>
          <p:nvPr/>
        </p:nvSpPr>
        <p:spPr>
          <a:xfrm>
            <a:off x="8467130" y="2735171"/>
            <a:ext cx="774989" cy="23384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Jun</a:t>
            </a:r>
            <a:endParaRPr sz="1200" b="0" i="0" u="none" strike="noStrike" cap="none">
              <a:solidFill>
                <a:schemeClr val="lt1"/>
              </a:solidFill>
              <a:latin typeface="Source Sans Pro"/>
              <a:ea typeface="Source Sans Pro"/>
              <a:cs typeface="Source Sans Pro"/>
              <a:sym typeface="Source Sans Pro"/>
            </a:endParaRPr>
          </a:p>
        </p:txBody>
      </p:sp>
      <p:sp>
        <p:nvSpPr>
          <p:cNvPr id="302" name="Google Shape;302;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4" name="Google Shape;304;p4"/>
          <p:cNvSpPr txBox="1"/>
          <p:nvPr/>
        </p:nvSpPr>
        <p:spPr>
          <a:xfrm>
            <a:off x="4653800" y="3898925"/>
            <a:ext cx="6084050" cy="458547"/>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5" name="Google Shape;305;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6" name="Google Shape;306;p4"/>
          <p:cNvSpPr txBox="1"/>
          <p:nvPr/>
        </p:nvSpPr>
        <p:spPr>
          <a:xfrm>
            <a:off x="4047146" y="1537014"/>
            <a:ext cx="2743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7" name="Google Shape;307;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8" name="Google Shape;308;p4"/>
          <p:cNvGrpSpPr/>
          <p:nvPr/>
        </p:nvGrpSpPr>
        <p:grpSpPr>
          <a:xfrm>
            <a:off x="9359482" y="1228712"/>
            <a:ext cx="1351008" cy="4414109"/>
            <a:chOff x="5416154" y="1306817"/>
            <a:chExt cx="1351008" cy="4461399"/>
          </a:xfrm>
        </p:grpSpPr>
        <p:cxnSp>
          <p:nvCxnSpPr>
            <p:cNvPr id="309" name="Google Shape;309;p4"/>
            <p:cNvCxnSpPr/>
            <p:nvPr/>
          </p:nvCxnSpPr>
          <p:spPr>
            <a:xfrm>
              <a:off x="6077126" y="1493866"/>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10" name="Google Shape;310;p4"/>
            <p:cNvGrpSpPr/>
            <p:nvPr/>
          </p:nvGrpSpPr>
          <p:grpSpPr>
            <a:xfrm>
              <a:off x="5416154" y="1306817"/>
              <a:ext cx="1351008" cy="465252"/>
              <a:chOff x="5536804" y="1338567"/>
              <a:chExt cx="1351008" cy="465252"/>
            </a:xfrm>
          </p:grpSpPr>
          <p:sp>
            <p:nvSpPr>
              <p:cNvPr id="311" name="Google Shape;311;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2" name="Google Shape;312;p4"/>
              <p:cNvSpPr/>
              <p:nvPr/>
            </p:nvSpPr>
            <p:spPr>
              <a:xfrm rot="10800000">
                <a:off x="6139778" y="1679858"/>
                <a:ext cx="134769" cy="123961"/>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3" name="Google Shape;313;p4"/>
          <p:cNvSpPr txBox="1"/>
          <p:nvPr/>
        </p:nvSpPr>
        <p:spPr>
          <a:xfrm>
            <a:off x="10737850" y="3898925"/>
            <a:ext cx="1204778" cy="457200"/>
          </a:xfrm>
          <a:prstGeom prst="rect">
            <a:avLst/>
          </a:prstGeom>
          <a:solidFill>
            <a:srgbClr val="A1AEBF">
              <a:alpha val="26274"/>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100" b="1" i="0" u="none" strike="noStrike" cap="none">
                <a:solidFill>
                  <a:srgbClr val="8F8F8F"/>
                </a:solidFill>
                <a:latin typeface="Source Sans Pro"/>
                <a:ea typeface="Source Sans Pro"/>
                <a:cs typeface="Source Sans Pro"/>
                <a:sym typeface="Source Sans Pro"/>
              </a:rPr>
              <a:t>Opt-in</a:t>
            </a:r>
            <a:endParaRPr sz="1100" b="1" i="0" u="none" strike="noStrike" cap="none">
              <a:solidFill>
                <a:srgbClr val="8F8F8F"/>
              </a:solidFill>
              <a:latin typeface="Source Sans Pro"/>
              <a:ea typeface="Source Sans Pro"/>
              <a:cs typeface="Source Sans Pro"/>
              <a:sym typeface="Source Sans Pro"/>
            </a:endParaRPr>
          </a:p>
        </p:txBody>
      </p:sp>
      <p:sp>
        <p:nvSpPr>
          <p:cNvPr id="314" name="Google Shape;314;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cxnSp>
        <p:nvCxnSpPr>
          <p:cNvPr id="316" name="Google Shape;316;p4"/>
          <p:cNvCxnSpPr/>
          <p:nvPr/>
        </p:nvCxnSpPr>
        <p:spPr>
          <a:xfrm rot="10800000" flipH="1">
            <a:off x="811007" y="1920240"/>
            <a:ext cx="3176864" cy="1"/>
          </a:xfrm>
          <a:prstGeom prst="straightConnector1">
            <a:avLst/>
          </a:prstGeom>
          <a:noFill/>
          <a:ln w="9525" cap="flat" cmpd="sng">
            <a:solidFill>
              <a:srgbClr val="232B34"/>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3574446"/>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2095"/>
              <a:buFont typeface="Arial"/>
              <a:buNone/>
            </a:pPr>
            <a:r>
              <a:rPr lang="en-US" sz="1400" b="0" i="0" u="none" strike="noStrike" cap="none">
                <a:solidFill>
                  <a:schemeClr val="dk2"/>
                </a:solidFill>
                <a:latin typeface="PT Serif"/>
                <a:ea typeface="PT Serif"/>
                <a:cs typeface="PT Serif"/>
                <a:sym typeface="PT Serif"/>
              </a:rPr>
              <a:t>For sprint 7 we focused on refining research IA tree test synthesis, creating mobile designs of 1095-B, building the react widget for accessible MVP, and initiating collaboration toward getting our product into staging.</a:t>
            </a:r>
            <a:endParaRPr sz="1400" b="0" i="0" u="none" strike="noStrike" cap="non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firstRow="1" bandRow="1">
                <a:noFill/>
                <a:tableStyleId>{1BCB1D0A-E0C2-49F6-B40F-9806A4AE5303}</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7" name="Google Shape;327;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8" name="Google Shape;328;p9"/>
          <p:cNvSpPr txBox="1"/>
          <p:nvPr/>
        </p:nvSpPr>
        <p:spPr>
          <a:xfrm>
            <a:off x="3526537" y="1934052"/>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3526537" y="3253916"/>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0" name="Google Shape;330;p9"/>
          <p:cNvSpPr txBox="1"/>
          <p:nvPr/>
        </p:nvSpPr>
        <p:spPr>
          <a:xfrm>
            <a:off x="4055317" y="2240974"/>
            <a:ext cx="6213900" cy="246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Research synthesis</a:t>
            </a:r>
            <a:endParaRPr sz="1400" b="0" i="0" u="none" strike="noStrike" cap="none">
              <a:solidFill>
                <a:srgbClr val="000000"/>
              </a:solidFill>
              <a:latin typeface="Arial"/>
              <a:ea typeface="Arial"/>
              <a:cs typeface="Arial"/>
              <a:sym typeface="Arial"/>
            </a:endParaRPr>
          </a:p>
        </p:txBody>
      </p:sp>
      <p:sp>
        <p:nvSpPr>
          <p:cNvPr id="331" name="Google Shape;331;p9"/>
          <p:cNvSpPr txBox="1"/>
          <p:nvPr/>
        </p:nvSpPr>
        <p:spPr>
          <a:xfrm>
            <a:off x="4055317" y="3511681"/>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Mobile designs</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Build hybrid react widget</a:t>
            </a:r>
            <a:endParaRPr sz="1400" b="0" i="0" u="none" strike="noStrike" cap="none">
              <a:solidFill>
                <a:srgbClr val="000000"/>
              </a:solidFill>
              <a:latin typeface="Arial"/>
              <a:ea typeface="Arial"/>
              <a:cs typeface="Arial"/>
              <a:sym typeface="Arial"/>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Collaboration cycle: Contact center review</a:t>
            </a:r>
            <a:endParaRPr sz="1600" b="0" i="0" u="none" strike="noStrike" cap="none">
              <a:solidFill>
                <a:schemeClr val="dk1"/>
              </a:solidFill>
              <a:latin typeface="PT Serif"/>
              <a:ea typeface="PT Serif"/>
              <a:cs typeface="PT Serif"/>
              <a:sym typeface="PT Serif"/>
            </a:endParaRPr>
          </a:p>
        </p:txBody>
      </p:sp>
      <p:sp>
        <p:nvSpPr>
          <p:cNvPr id="332" name="Google Shape;332;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7 DEMO</a:t>
            </a:r>
            <a:endParaRPr/>
          </a:p>
        </p:txBody>
      </p:sp>
      <p:sp>
        <p:nvSpPr>
          <p:cNvPr id="339" name="Google Shape;339;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0" name="Google Shape;340;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
          <p:cNvSpPr/>
          <p:nvPr/>
        </p:nvSpPr>
        <p:spPr>
          <a:xfrm>
            <a:off x="7676971" y="2027232"/>
            <a:ext cx="1005900"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FFFD"/>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346" name="Google Shape;346;p10"/>
          <p:cNvSpPr txBox="1">
            <a:spLocks noGrp="1"/>
          </p:cNvSpPr>
          <p:nvPr>
            <p:ph type="title"/>
          </p:nvPr>
        </p:nvSpPr>
        <p:spPr>
          <a:xfrm>
            <a:off x="411480" y="713232"/>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2800"/>
              <a:t>Health Hub Workplan v7</a:t>
            </a:r>
            <a:endParaRPr sz="2800">
              <a:highlight>
                <a:srgbClr val="FFFF00"/>
              </a:highlight>
            </a:endParaRPr>
          </a:p>
        </p:txBody>
      </p:sp>
      <p:sp>
        <p:nvSpPr>
          <p:cNvPr id="347" name="Google Shape;347;p1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7</a:t>
            </a:fld>
            <a:endParaRPr sz="1200" b="0" i="0" u="none" strike="noStrike" cap="none">
              <a:solidFill>
                <a:srgbClr val="8A8A8A"/>
              </a:solidFill>
              <a:latin typeface="Source Sans Pro"/>
              <a:ea typeface="Source Sans Pro"/>
              <a:cs typeface="Source Sans Pro"/>
              <a:sym typeface="Source Sans Pro"/>
            </a:endParaRPr>
          </a:p>
        </p:txBody>
      </p:sp>
      <p:sp>
        <p:nvSpPr>
          <p:cNvPr id="348" name="Google Shape;348;p10"/>
          <p:cNvSpPr txBox="1"/>
          <p:nvPr/>
        </p:nvSpPr>
        <p:spPr>
          <a:xfrm>
            <a:off x="1860504"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4/20 – 5/03</a:t>
            </a:r>
            <a:endParaRPr sz="1400" b="0" i="0" u="none" strike="noStrike" cap="none">
              <a:solidFill>
                <a:srgbClr val="000000"/>
              </a:solidFill>
              <a:latin typeface="Arial"/>
              <a:ea typeface="Arial"/>
              <a:cs typeface="Arial"/>
              <a:sym typeface="Arial"/>
            </a:endParaRPr>
          </a:p>
        </p:txBody>
      </p:sp>
      <p:sp>
        <p:nvSpPr>
          <p:cNvPr id="349" name="Google Shape;349;p10"/>
          <p:cNvSpPr/>
          <p:nvPr/>
        </p:nvSpPr>
        <p:spPr>
          <a:xfrm>
            <a:off x="1648069" y="2062361"/>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202120"/>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350" name="Google Shape;350;p10"/>
          <p:cNvCxnSpPr/>
          <p:nvPr/>
        </p:nvCxnSpPr>
        <p:spPr>
          <a:xfrm flipH="1">
            <a:off x="2624948" y="2020663"/>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51" name="Google Shape;351;p10"/>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352" name="Google Shape;352;p10"/>
          <p:cNvCxnSpPr/>
          <p:nvPr/>
        </p:nvCxnSpPr>
        <p:spPr>
          <a:xfrm flipH="1">
            <a:off x="3104625" y="2030406"/>
            <a:ext cx="7500" cy="3525600"/>
          </a:xfrm>
          <a:prstGeom prst="straightConnector1">
            <a:avLst/>
          </a:prstGeom>
          <a:noFill/>
          <a:ln w="9525" cap="flat" cmpd="sng">
            <a:solidFill>
              <a:srgbClr val="C7C7C7"/>
            </a:solidFill>
            <a:prstDash val="dot"/>
            <a:round/>
            <a:headEnd type="none" w="sm" len="sm"/>
            <a:tailEnd type="none" w="sm" len="sm"/>
          </a:ln>
        </p:spPr>
      </p:cxnSp>
      <p:cxnSp>
        <p:nvCxnSpPr>
          <p:cNvPr id="353" name="Google Shape;353;p10"/>
          <p:cNvCxnSpPr/>
          <p:nvPr/>
        </p:nvCxnSpPr>
        <p:spPr>
          <a:xfrm>
            <a:off x="2103692" y="2023144"/>
            <a:ext cx="0" cy="3507730"/>
          </a:xfrm>
          <a:prstGeom prst="straightConnector1">
            <a:avLst/>
          </a:prstGeom>
          <a:noFill/>
          <a:ln w="9525" cap="flat" cmpd="sng">
            <a:solidFill>
              <a:srgbClr val="C7C7C7"/>
            </a:solidFill>
            <a:prstDash val="dot"/>
            <a:round/>
            <a:headEnd type="none" w="sm" len="sm"/>
            <a:tailEnd type="none" w="sm" len="sm"/>
          </a:ln>
        </p:spPr>
      </p:cxnSp>
      <p:cxnSp>
        <p:nvCxnSpPr>
          <p:cNvPr id="354" name="Google Shape;354;p10"/>
          <p:cNvCxnSpPr/>
          <p:nvPr/>
        </p:nvCxnSpPr>
        <p:spPr>
          <a:xfrm>
            <a:off x="6665953" y="2017414"/>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355" name="Google Shape;355;p10"/>
          <p:cNvCxnSpPr/>
          <p:nvPr/>
        </p:nvCxnSpPr>
        <p:spPr>
          <a:xfrm rot="10800000" flipH="1">
            <a:off x="417968" y="3259407"/>
            <a:ext cx="11130552" cy="24272"/>
          </a:xfrm>
          <a:prstGeom prst="straightConnector1">
            <a:avLst/>
          </a:prstGeom>
          <a:noFill/>
          <a:ln w="9525" cap="flat" cmpd="sng">
            <a:solidFill>
              <a:srgbClr val="747C74"/>
            </a:solidFill>
            <a:prstDash val="solid"/>
            <a:round/>
            <a:headEnd type="none" w="sm" len="sm"/>
            <a:tailEnd type="none" w="sm" len="sm"/>
          </a:ln>
        </p:spPr>
      </p:cxnSp>
      <p:cxnSp>
        <p:nvCxnSpPr>
          <p:cNvPr id="356" name="Google Shape;356;p10"/>
          <p:cNvCxnSpPr/>
          <p:nvPr/>
        </p:nvCxnSpPr>
        <p:spPr>
          <a:xfrm rot="10800000" flipH="1">
            <a:off x="523581" y="4726581"/>
            <a:ext cx="11127556" cy="12340"/>
          </a:xfrm>
          <a:prstGeom prst="straightConnector1">
            <a:avLst/>
          </a:prstGeom>
          <a:noFill/>
          <a:ln w="9525" cap="flat" cmpd="sng">
            <a:solidFill>
              <a:srgbClr val="747C74"/>
            </a:solidFill>
            <a:prstDash val="solid"/>
            <a:round/>
            <a:headEnd type="none" w="sm" len="sm"/>
            <a:tailEnd type="none" w="sm" len="sm"/>
          </a:ln>
        </p:spPr>
      </p:cxnSp>
      <p:cxnSp>
        <p:nvCxnSpPr>
          <p:cNvPr id="357" name="Google Shape;357;p10"/>
          <p:cNvCxnSpPr/>
          <p:nvPr/>
        </p:nvCxnSpPr>
        <p:spPr>
          <a:xfrm rot="10800000" flipH="1">
            <a:off x="1611183" y="2018059"/>
            <a:ext cx="10058400" cy="6436"/>
          </a:xfrm>
          <a:prstGeom prst="straightConnector1">
            <a:avLst/>
          </a:prstGeom>
          <a:noFill/>
          <a:ln w="12700" cap="flat" cmpd="sng">
            <a:solidFill>
              <a:schemeClr val="dk1"/>
            </a:solidFill>
            <a:prstDash val="solid"/>
            <a:round/>
            <a:headEnd type="none" w="sm" len="sm"/>
            <a:tailEnd type="none" w="sm" len="sm"/>
          </a:ln>
        </p:spPr>
      </p:cxnSp>
      <p:cxnSp>
        <p:nvCxnSpPr>
          <p:cNvPr id="358" name="Google Shape;358;p10"/>
          <p:cNvCxnSpPr/>
          <p:nvPr/>
        </p:nvCxnSpPr>
        <p:spPr>
          <a:xfrm>
            <a:off x="526863" y="5532630"/>
            <a:ext cx="11111073" cy="5816"/>
          </a:xfrm>
          <a:prstGeom prst="straightConnector1">
            <a:avLst/>
          </a:prstGeom>
          <a:noFill/>
          <a:ln w="9525" cap="flat" cmpd="sng">
            <a:solidFill>
              <a:srgbClr val="747C74"/>
            </a:solidFill>
            <a:prstDash val="solid"/>
            <a:round/>
            <a:headEnd type="none" w="sm" len="sm"/>
            <a:tailEnd type="none" w="sm" len="sm"/>
          </a:ln>
        </p:spPr>
      </p:cxnSp>
      <p:sp>
        <p:nvSpPr>
          <p:cNvPr id="359" name="Google Shape;359;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360" name="Google Shape;360;p10"/>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361" name="Google Shape;361;p10"/>
          <p:cNvGrpSpPr/>
          <p:nvPr/>
        </p:nvGrpSpPr>
        <p:grpSpPr>
          <a:xfrm>
            <a:off x="9039633" y="670431"/>
            <a:ext cx="2100972" cy="318123"/>
            <a:chOff x="8441380" y="969090"/>
            <a:chExt cx="2100972" cy="318123"/>
          </a:xfrm>
        </p:grpSpPr>
        <p:sp>
          <p:nvSpPr>
            <p:cNvPr id="362" name="Google Shape;362;p10"/>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3" name="Google Shape;363;p10"/>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364" name="Google Shape;364;p10"/>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design team</a:t>
              </a:r>
              <a:endParaRPr sz="800" b="0" i="0" u="none" strike="noStrike" cap="none">
                <a:solidFill>
                  <a:srgbClr val="303A46"/>
                </a:solidFill>
                <a:latin typeface="Source Sans Pro"/>
                <a:ea typeface="Source Sans Pro"/>
                <a:cs typeface="Source Sans Pro"/>
                <a:sym typeface="Source Sans Pro"/>
              </a:endParaRPr>
            </a:p>
          </p:txBody>
        </p:sp>
        <p:sp>
          <p:nvSpPr>
            <p:cNvPr id="365" name="Google Shape;365;p10"/>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303A46"/>
                </a:buClr>
                <a:buSzPts val="700"/>
                <a:buFont typeface="PT Serif"/>
                <a:buNone/>
              </a:pPr>
              <a:r>
                <a:rPr lang="en-US" sz="800" b="0" i="0" u="none" strike="noStrike" cap="none">
                  <a:solidFill>
                    <a:srgbClr val="303A46"/>
                  </a:solidFill>
                  <a:latin typeface="Source Sans Pro"/>
                  <a:ea typeface="Source Sans Pro"/>
                  <a:cs typeface="Source Sans Pro"/>
                  <a:sym typeface="Source Sans Pro"/>
                </a:rPr>
                <a:t>Owned by product  team</a:t>
              </a:r>
              <a:endParaRPr sz="800" b="0" i="0" u="none" strike="noStrike" cap="none">
                <a:solidFill>
                  <a:srgbClr val="303A46"/>
                </a:solidFill>
                <a:latin typeface="Source Sans Pro"/>
                <a:ea typeface="Source Sans Pro"/>
                <a:cs typeface="Source Sans Pro"/>
                <a:sym typeface="Source Sans Pro"/>
              </a:endParaRPr>
            </a:p>
          </p:txBody>
        </p:sp>
      </p:grpSp>
      <p:cxnSp>
        <p:nvCxnSpPr>
          <p:cNvPr id="366" name="Google Shape;366;p10"/>
          <p:cNvCxnSpPr/>
          <p:nvPr/>
        </p:nvCxnSpPr>
        <p:spPr>
          <a:xfrm>
            <a:off x="6159426"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67" name="Google Shape;367;p10"/>
          <p:cNvCxnSpPr/>
          <p:nvPr/>
        </p:nvCxnSpPr>
        <p:spPr>
          <a:xfrm>
            <a:off x="5132527" y="2040979"/>
            <a:ext cx="0" cy="3466330"/>
          </a:xfrm>
          <a:prstGeom prst="straightConnector1">
            <a:avLst/>
          </a:prstGeom>
          <a:noFill/>
          <a:ln w="9525" cap="flat" cmpd="sng">
            <a:solidFill>
              <a:srgbClr val="C7C7C7"/>
            </a:solidFill>
            <a:prstDash val="dot"/>
            <a:round/>
            <a:headEnd type="none" w="sm" len="sm"/>
            <a:tailEnd type="none" w="sm" len="sm"/>
          </a:ln>
        </p:spPr>
      </p:cxnSp>
      <p:sp>
        <p:nvSpPr>
          <p:cNvPr id="368" name="Google Shape;368;p10"/>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rgbClr val="202120"/>
              </a:solidFill>
              <a:latin typeface="Calibri"/>
              <a:ea typeface="Calibri"/>
              <a:cs typeface="Calibri"/>
              <a:sym typeface="Calibri"/>
            </a:endParaRPr>
          </a:p>
        </p:txBody>
      </p:sp>
      <p:grpSp>
        <p:nvGrpSpPr>
          <p:cNvPr id="369" name="Google Shape;369;p10"/>
          <p:cNvGrpSpPr/>
          <p:nvPr/>
        </p:nvGrpSpPr>
        <p:grpSpPr>
          <a:xfrm>
            <a:off x="8021330" y="1357571"/>
            <a:ext cx="1295260" cy="4028392"/>
            <a:chOff x="7027823" y="1378798"/>
            <a:chExt cx="1365300" cy="5007946"/>
          </a:xfrm>
        </p:grpSpPr>
        <p:cxnSp>
          <p:nvCxnSpPr>
            <p:cNvPr id="370" name="Google Shape;370;p10"/>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10"/>
            <p:cNvGrpSpPr/>
            <p:nvPr/>
          </p:nvGrpSpPr>
          <p:grpSpPr>
            <a:xfrm>
              <a:off x="7027823" y="1378798"/>
              <a:ext cx="1365300" cy="417786"/>
              <a:chOff x="7148473" y="1410548"/>
              <a:chExt cx="1365300" cy="417786"/>
            </a:xfrm>
          </p:grpSpPr>
          <p:sp>
            <p:nvSpPr>
              <p:cNvPr id="372" name="Google Shape;372;p10"/>
              <p:cNvSpPr/>
              <p:nvPr/>
            </p:nvSpPr>
            <p:spPr>
              <a:xfrm>
                <a:off x="7148473" y="1410548"/>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rgbClr val="022D50"/>
                  </a:buClr>
                  <a:buSzPts val="1200"/>
                  <a:buFont typeface="Source Sans Pro SemiBold"/>
                  <a:buNone/>
                </a:pPr>
                <a:r>
                  <a:rPr lang="en-US" sz="1200" b="1" i="0" u="none" strike="noStrike" cap="none">
                    <a:solidFill>
                      <a:srgbClr val="022D50"/>
                    </a:solidFill>
                    <a:latin typeface="Source Sans Pro SemiBold"/>
                    <a:ea typeface="Source Sans Pro SemiBold"/>
                    <a:cs typeface="Source Sans Pro SemiBold"/>
                    <a:sym typeface="Source Sans Pro SemiBold"/>
                  </a:rPr>
                  <a:t>WE ARE HERE</a:t>
                </a:r>
                <a:endParaRPr sz="1200" b="1" i="0" u="none" strike="noStrike" cap="none">
                  <a:solidFill>
                    <a:srgbClr val="022D50"/>
                  </a:solidFill>
                  <a:latin typeface="Source Sans Pro SemiBold"/>
                  <a:ea typeface="Source Sans Pro SemiBold"/>
                  <a:cs typeface="Source Sans Pro SemiBold"/>
                  <a:sym typeface="Source Sans Pro SemiBold"/>
                </a:endParaRPr>
              </a:p>
            </p:txBody>
          </p:sp>
          <p:sp>
            <p:nvSpPr>
              <p:cNvPr id="373" name="Google Shape;373;p10"/>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02120"/>
                  </a:buClr>
                  <a:buSzPts val="1400"/>
                  <a:buFont typeface="Calibri"/>
                  <a:buNone/>
                </a:pPr>
                <a:endParaRPr sz="1400" b="0" i="0" u="none" strike="noStrike" cap="none">
                  <a:solidFill>
                    <a:srgbClr val="FDFFFD"/>
                  </a:solidFill>
                  <a:latin typeface="Arial"/>
                  <a:ea typeface="Arial"/>
                  <a:cs typeface="Arial"/>
                  <a:sym typeface="Arial"/>
                </a:endParaRPr>
              </a:p>
            </p:txBody>
          </p:sp>
        </p:grpSp>
      </p:grpSp>
      <p:cxnSp>
        <p:nvCxnSpPr>
          <p:cNvPr id="374" name="Google Shape;374;p10"/>
          <p:cNvCxnSpPr/>
          <p:nvPr/>
        </p:nvCxnSpPr>
        <p:spPr>
          <a:xfrm flipH="1">
            <a:off x="11651137" y="2025140"/>
            <a:ext cx="9754" cy="3519035"/>
          </a:xfrm>
          <a:prstGeom prst="straightConnector1">
            <a:avLst/>
          </a:prstGeom>
          <a:noFill/>
          <a:ln w="9525" cap="flat" cmpd="sng">
            <a:solidFill>
              <a:srgbClr val="7F7F7F"/>
            </a:solidFill>
            <a:prstDash val="solid"/>
            <a:round/>
            <a:headEnd type="none" w="sm" len="sm"/>
            <a:tailEnd type="none" w="sm" len="sm"/>
          </a:ln>
        </p:spPr>
      </p:cxnSp>
      <p:cxnSp>
        <p:nvCxnSpPr>
          <p:cNvPr id="375" name="Google Shape;375;p10"/>
          <p:cNvCxnSpPr/>
          <p:nvPr/>
        </p:nvCxnSpPr>
        <p:spPr>
          <a:xfrm>
            <a:off x="4135375" y="2039449"/>
            <a:ext cx="0" cy="3507514"/>
          </a:xfrm>
          <a:prstGeom prst="straightConnector1">
            <a:avLst/>
          </a:prstGeom>
          <a:noFill/>
          <a:ln w="9525" cap="flat" cmpd="sng">
            <a:solidFill>
              <a:srgbClr val="C7C7C7"/>
            </a:solidFill>
            <a:prstDash val="dot"/>
            <a:round/>
            <a:headEnd type="none" w="sm" len="sm"/>
            <a:tailEnd type="none" w="sm" len="sm"/>
          </a:ln>
        </p:spPr>
      </p:cxnSp>
      <p:sp>
        <p:nvSpPr>
          <p:cNvPr id="376" name="Google Shape;376;p10"/>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Product &amp; Delivery</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7" name="Google Shape;377;p10"/>
          <p:cNvSpPr/>
          <p:nvPr/>
        </p:nvSpPr>
        <p:spPr>
          <a:xfrm>
            <a:off x="614063" y="482052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Engineering &amp; Development</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sp>
        <p:nvSpPr>
          <p:cNvPr id="378" name="Google Shape;378;p10"/>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303A46"/>
                </a:solidFill>
                <a:latin typeface="Source Sans Pro SemiBold"/>
                <a:ea typeface="Source Sans Pro SemiBold"/>
                <a:cs typeface="Source Sans Pro SemiBold"/>
                <a:sym typeface="Source Sans Pro SemiBold"/>
              </a:rPr>
              <a:t>User Experience &amp; Design</a:t>
            </a:r>
            <a:endParaRPr sz="900" b="1" i="0" u="none" strike="noStrike" cap="none">
              <a:solidFill>
                <a:srgbClr val="303A46"/>
              </a:solidFill>
              <a:latin typeface="Source Sans Pro SemiBold"/>
              <a:ea typeface="Source Sans Pro SemiBold"/>
              <a:cs typeface="Source Sans Pro SemiBold"/>
              <a:sym typeface="Source Sans Pro SemiBold"/>
            </a:endParaRPr>
          </a:p>
        </p:txBody>
      </p:sp>
      <p:pic>
        <p:nvPicPr>
          <p:cNvPr id="379" name="Google Shape;379;p10"/>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380" name="Google Shape;380;p10"/>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381" name="Google Shape;381;p10"/>
          <p:cNvPicPr preferRelativeResize="0"/>
          <p:nvPr/>
        </p:nvPicPr>
        <p:blipFill rotWithShape="1">
          <a:blip r:embed="rId5">
            <a:alphaModFix/>
          </a:blip>
          <a:srcRect/>
          <a:stretch/>
        </p:blipFill>
        <p:spPr>
          <a:xfrm>
            <a:off x="694273" y="5144522"/>
            <a:ext cx="265176" cy="265176"/>
          </a:xfrm>
          <a:prstGeom prst="rect">
            <a:avLst/>
          </a:prstGeom>
          <a:noFill/>
          <a:ln>
            <a:noFill/>
          </a:ln>
        </p:spPr>
      </p:pic>
      <p:sp>
        <p:nvSpPr>
          <p:cNvPr id="382" name="Google Shape;382;p10"/>
          <p:cNvSpPr txBox="1"/>
          <p:nvPr/>
        </p:nvSpPr>
        <p:spPr>
          <a:xfrm>
            <a:off x="1573869" y="218926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cxnSp>
        <p:nvCxnSpPr>
          <p:cNvPr id="383" name="Google Shape;383;p10"/>
          <p:cNvCxnSpPr/>
          <p:nvPr/>
        </p:nvCxnSpPr>
        <p:spPr>
          <a:xfrm flipH="1">
            <a:off x="3623512" y="204205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4" name="Google Shape;384;p10"/>
          <p:cNvCxnSpPr/>
          <p:nvPr/>
        </p:nvCxnSpPr>
        <p:spPr>
          <a:xfrm flipH="1">
            <a:off x="4633045"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5" name="Google Shape;385;p10"/>
          <p:cNvCxnSpPr/>
          <p:nvPr/>
        </p:nvCxnSpPr>
        <p:spPr>
          <a:xfrm flipH="1">
            <a:off x="5646413" y="2029341"/>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6" name="Google Shape;386;p10"/>
          <p:cNvCxnSpPr/>
          <p:nvPr/>
        </p:nvCxnSpPr>
        <p:spPr>
          <a:xfrm flipH="1">
            <a:off x="7674083" y="2017414"/>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7" name="Google Shape;387;p10"/>
          <p:cNvCxnSpPr/>
          <p:nvPr/>
        </p:nvCxnSpPr>
        <p:spPr>
          <a:xfrm flipH="1">
            <a:off x="8678281" y="2025666"/>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8" name="Google Shape;388;p10"/>
          <p:cNvCxnSpPr/>
          <p:nvPr/>
        </p:nvCxnSpPr>
        <p:spPr>
          <a:xfrm flipH="1">
            <a:off x="9682479" y="2027682"/>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89" name="Google Shape;389;p10"/>
          <p:cNvCxnSpPr/>
          <p:nvPr/>
        </p:nvCxnSpPr>
        <p:spPr>
          <a:xfrm flipH="1">
            <a:off x="10705617" y="2017169"/>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390" name="Google Shape;390;p10"/>
          <p:cNvCxnSpPr/>
          <p:nvPr/>
        </p:nvCxnSpPr>
        <p:spPr>
          <a:xfrm>
            <a:off x="7171844" y="2028819"/>
            <a:ext cx="0" cy="3528774"/>
          </a:xfrm>
          <a:prstGeom prst="straightConnector1">
            <a:avLst/>
          </a:prstGeom>
          <a:noFill/>
          <a:ln w="9525" cap="flat" cmpd="sng">
            <a:solidFill>
              <a:srgbClr val="C7C7C7"/>
            </a:solidFill>
            <a:prstDash val="dot"/>
            <a:round/>
            <a:headEnd type="none" w="sm" len="sm"/>
            <a:tailEnd type="none" w="sm" len="sm"/>
          </a:ln>
        </p:spPr>
      </p:cxnSp>
      <p:cxnSp>
        <p:nvCxnSpPr>
          <p:cNvPr id="391" name="Google Shape;391;p10"/>
          <p:cNvCxnSpPr/>
          <p:nvPr/>
        </p:nvCxnSpPr>
        <p:spPr>
          <a:xfrm>
            <a:off x="11175680" y="2027232"/>
            <a:ext cx="0" cy="3528774"/>
          </a:xfrm>
          <a:prstGeom prst="straightConnector1">
            <a:avLst/>
          </a:prstGeom>
          <a:noFill/>
          <a:ln w="9525" cap="flat" cmpd="sng">
            <a:solidFill>
              <a:srgbClr val="C7C7C7"/>
            </a:solidFill>
            <a:prstDash val="dot"/>
            <a:round/>
            <a:headEnd type="none" w="sm" len="sm"/>
            <a:tailEnd type="none" w="sm" len="sm"/>
          </a:ln>
        </p:spPr>
      </p:cxnSp>
      <p:cxnSp>
        <p:nvCxnSpPr>
          <p:cNvPr id="392" name="Google Shape;392;p10"/>
          <p:cNvCxnSpPr/>
          <p:nvPr/>
        </p:nvCxnSpPr>
        <p:spPr>
          <a:xfrm>
            <a:off x="10183690" y="2009672"/>
            <a:ext cx="0" cy="3528774"/>
          </a:xfrm>
          <a:prstGeom prst="straightConnector1">
            <a:avLst/>
          </a:prstGeom>
          <a:noFill/>
          <a:ln w="9525" cap="flat" cmpd="sng">
            <a:solidFill>
              <a:srgbClr val="C7C7C7"/>
            </a:solidFill>
            <a:prstDash val="dot"/>
            <a:round/>
            <a:headEnd type="none" w="sm" len="sm"/>
            <a:tailEnd type="none" w="sm" len="sm"/>
          </a:ln>
        </p:spPr>
      </p:cxnSp>
      <p:cxnSp>
        <p:nvCxnSpPr>
          <p:cNvPr id="393" name="Google Shape;393;p10"/>
          <p:cNvCxnSpPr/>
          <p:nvPr/>
        </p:nvCxnSpPr>
        <p:spPr>
          <a:xfrm>
            <a:off x="9187937" y="2039449"/>
            <a:ext cx="0" cy="3528774"/>
          </a:xfrm>
          <a:prstGeom prst="straightConnector1">
            <a:avLst/>
          </a:prstGeom>
          <a:noFill/>
          <a:ln w="9525" cap="flat" cmpd="sng">
            <a:solidFill>
              <a:srgbClr val="C7C7C7"/>
            </a:solidFill>
            <a:prstDash val="dot"/>
            <a:round/>
            <a:headEnd type="none" w="sm" len="sm"/>
            <a:tailEnd type="none" w="sm" len="sm"/>
          </a:ln>
        </p:spPr>
      </p:cxnSp>
      <p:cxnSp>
        <p:nvCxnSpPr>
          <p:cNvPr id="394" name="Google Shape;394;p10"/>
          <p:cNvCxnSpPr/>
          <p:nvPr/>
        </p:nvCxnSpPr>
        <p:spPr>
          <a:xfrm>
            <a:off x="8185563" y="2039449"/>
            <a:ext cx="0" cy="3528774"/>
          </a:xfrm>
          <a:prstGeom prst="straightConnector1">
            <a:avLst/>
          </a:prstGeom>
          <a:noFill/>
          <a:ln w="9525" cap="flat" cmpd="sng">
            <a:solidFill>
              <a:srgbClr val="C7C7C7"/>
            </a:solidFill>
            <a:prstDash val="dot"/>
            <a:round/>
            <a:headEnd type="none" w="sm" len="sm"/>
            <a:tailEnd type="none" w="sm" len="sm"/>
          </a:ln>
        </p:spPr>
      </p:cxnSp>
      <p:sp>
        <p:nvSpPr>
          <p:cNvPr id="395" name="Google Shape;395;p10"/>
          <p:cNvSpPr txBox="1"/>
          <p:nvPr/>
        </p:nvSpPr>
        <p:spPr>
          <a:xfrm>
            <a:off x="38687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5/18 – 5/31 </a:t>
            </a:r>
            <a:endParaRPr sz="1400" b="0" i="0" u="none" strike="noStrike" cap="none">
              <a:solidFill>
                <a:srgbClr val="000000"/>
              </a:solidFill>
              <a:latin typeface="Arial"/>
              <a:ea typeface="Arial"/>
              <a:cs typeface="Arial"/>
              <a:sym typeface="Arial"/>
            </a:endParaRPr>
          </a:p>
        </p:txBody>
      </p:sp>
      <p:sp>
        <p:nvSpPr>
          <p:cNvPr id="396" name="Google Shape;396;p10"/>
          <p:cNvSpPr txBox="1"/>
          <p:nvPr/>
        </p:nvSpPr>
        <p:spPr>
          <a:xfrm>
            <a:off x="4869772"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6/01 – 6 /14</a:t>
            </a:r>
            <a:endParaRPr sz="1400" b="0" i="0" u="none" strike="noStrike" cap="none">
              <a:solidFill>
                <a:srgbClr val="000000"/>
              </a:solidFill>
              <a:latin typeface="Arial"/>
              <a:ea typeface="Arial"/>
              <a:cs typeface="Arial"/>
              <a:sym typeface="Arial"/>
            </a:endParaRPr>
          </a:p>
        </p:txBody>
      </p:sp>
      <p:sp>
        <p:nvSpPr>
          <p:cNvPr id="397" name="Google Shape;397;p10"/>
          <p:cNvSpPr txBox="1"/>
          <p:nvPr/>
        </p:nvSpPr>
        <p:spPr>
          <a:xfrm>
            <a:off x="590421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6/15 – 6/28</a:t>
            </a:r>
            <a:endParaRPr sz="1400" b="0" i="0" u="none" strike="noStrike" cap="none">
              <a:solidFill>
                <a:srgbClr val="000000"/>
              </a:solidFill>
              <a:latin typeface="Arial"/>
              <a:ea typeface="Arial"/>
              <a:cs typeface="Arial"/>
              <a:sym typeface="Arial"/>
            </a:endParaRPr>
          </a:p>
        </p:txBody>
      </p:sp>
      <p:sp>
        <p:nvSpPr>
          <p:cNvPr id="398" name="Google Shape;398;p10"/>
          <p:cNvSpPr txBox="1"/>
          <p:nvPr/>
        </p:nvSpPr>
        <p:spPr>
          <a:xfrm>
            <a:off x="6938651"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6/29 – 7/12</a:t>
            </a:r>
            <a:endParaRPr sz="1400" b="0" i="0" u="none" strike="noStrike" cap="none">
              <a:solidFill>
                <a:srgbClr val="000000"/>
              </a:solidFill>
              <a:latin typeface="Arial"/>
              <a:ea typeface="Arial"/>
              <a:cs typeface="Arial"/>
              <a:sym typeface="Arial"/>
            </a:endParaRPr>
          </a:p>
        </p:txBody>
      </p:sp>
      <p:sp>
        <p:nvSpPr>
          <p:cNvPr id="399" name="Google Shape;399;p10"/>
          <p:cNvSpPr txBox="1"/>
          <p:nvPr/>
        </p:nvSpPr>
        <p:spPr>
          <a:xfrm>
            <a:off x="792377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7/13 – 7/26</a:t>
            </a:r>
            <a:endParaRPr sz="1400" b="0" i="0" u="none" strike="noStrike" cap="none">
              <a:solidFill>
                <a:srgbClr val="000000"/>
              </a:solidFill>
              <a:latin typeface="Arial"/>
              <a:ea typeface="Arial"/>
              <a:cs typeface="Arial"/>
              <a:sym typeface="Arial"/>
            </a:endParaRPr>
          </a:p>
        </p:txBody>
      </p:sp>
      <p:sp>
        <p:nvSpPr>
          <p:cNvPr id="400" name="Google Shape;400;p10"/>
          <p:cNvSpPr txBox="1"/>
          <p:nvPr/>
        </p:nvSpPr>
        <p:spPr>
          <a:xfrm>
            <a:off x="8947210"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7/27 – 8/09</a:t>
            </a:r>
            <a:endParaRPr sz="1400" b="0" i="0" u="none" strike="noStrike" cap="none">
              <a:solidFill>
                <a:srgbClr val="000000"/>
              </a:solidFill>
              <a:latin typeface="Arial"/>
              <a:ea typeface="Arial"/>
              <a:cs typeface="Arial"/>
              <a:sym typeface="Arial"/>
            </a:endParaRPr>
          </a:p>
        </p:txBody>
      </p:sp>
      <p:sp>
        <p:nvSpPr>
          <p:cNvPr id="401" name="Google Shape;401;p10"/>
          <p:cNvSpPr txBox="1"/>
          <p:nvPr/>
        </p:nvSpPr>
        <p:spPr>
          <a:xfrm>
            <a:off x="9932338"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8/10 – 8/23</a:t>
            </a:r>
            <a:endParaRPr sz="1400" b="0" i="0" u="none" strike="noStrike" cap="none">
              <a:solidFill>
                <a:srgbClr val="000000"/>
              </a:solidFill>
              <a:latin typeface="Arial"/>
              <a:ea typeface="Arial"/>
              <a:cs typeface="Arial"/>
              <a:sym typeface="Arial"/>
            </a:endParaRPr>
          </a:p>
        </p:txBody>
      </p:sp>
      <p:sp>
        <p:nvSpPr>
          <p:cNvPr id="402" name="Google Shape;402;p10"/>
          <p:cNvSpPr txBox="1"/>
          <p:nvPr/>
        </p:nvSpPr>
        <p:spPr>
          <a:xfrm>
            <a:off x="10955769" y="1728480"/>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8/24 – 9/6</a:t>
            </a:r>
            <a:endParaRPr sz="1400" b="0" i="0" u="none" strike="noStrike" cap="none">
              <a:solidFill>
                <a:srgbClr val="000000"/>
              </a:solidFill>
              <a:latin typeface="Arial"/>
              <a:ea typeface="Arial"/>
              <a:cs typeface="Arial"/>
              <a:sym typeface="Arial"/>
            </a:endParaRPr>
          </a:p>
        </p:txBody>
      </p:sp>
      <p:sp>
        <p:nvSpPr>
          <p:cNvPr id="403" name="Google Shape;403;p10"/>
          <p:cNvSpPr txBox="1"/>
          <p:nvPr/>
        </p:nvSpPr>
        <p:spPr>
          <a:xfrm>
            <a:off x="2820640" y="1726006"/>
            <a:ext cx="616179" cy="2769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5/04 – 5/17</a:t>
            </a: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1618559" y="2330543"/>
            <a:ext cx="994828"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700" b="0" i="0" u="none" strike="noStrike" cap="none">
                <a:solidFill>
                  <a:srgbClr val="FDFFFD"/>
                </a:solidFill>
                <a:latin typeface="Source Sans Pro"/>
                <a:ea typeface="Source Sans Pro"/>
                <a:cs typeface="Source Sans Pro"/>
                <a:sym typeface="Source Sans Pro"/>
              </a:rPr>
              <a:t>Discovery</a:t>
            </a:r>
            <a:endParaRPr sz="700" b="0" i="0" u="none" strike="noStrike" cap="none">
              <a:solidFill>
                <a:srgbClr val="000000"/>
              </a:solidFill>
              <a:latin typeface="Source Sans Pro"/>
              <a:ea typeface="Source Sans Pro"/>
              <a:cs typeface="Source Sans Pro"/>
              <a:sym typeface="Source Sans Pro"/>
            </a:endParaRPr>
          </a:p>
        </p:txBody>
      </p:sp>
      <p:sp>
        <p:nvSpPr>
          <p:cNvPr id="405" name="Google Shape;405;p10"/>
          <p:cNvSpPr/>
          <p:nvPr/>
        </p:nvSpPr>
        <p:spPr>
          <a:xfrm>
            <a:off x="1632501" y="2751851"/>
            <a:ext cx="1472159"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650" b="0" i="0" u="none" strike="noStrike" cap="none">
                <a:solidFill>
                  <a:srgbClr val="FDFFFD"/>
                </a:solidFill>
                <a:latin typeface="Source Sans Pro"/>
                <a:ea typeface="Source Sans Pro"/>
                <a:cs typeface="Source Sans Pro"/>
                <a:sym typeface="Source Sans Pro"/>
              </a:rPr>
              <a:t>Build initial workplan and backlog</a:t>
            </a:r>
            <a:endParaRPr sz="650" b="0" i="0" u="none" strike="noStrike" cap="none">
              <a:solidFill>
                <a:srgbClr val="000000"/>
              </a:solidFill>
              <a:latin typeface="Source Sans Pro"/>
              <a:ea typeface="Source Sans Pro"/>
              <a:cs typeface="Source Sans Pro"/>
              <a:sym typeface="Source Sans Pro"/>
            </a:endParaRPr>
          </a:p>
        </p:txBody>
      </p:sp>
      <p:sp>
        <p:nvSpPr>
          <p:cNvPr id="406" name="Google Shape;406;p10"/>
          <p:cNvSpPr/>
          <p:nvPr/>
        </p:nvSpPr>
        <p:spPr>
          <a:xfrm>
            <a:off x="2645950" y="2337635"/>
            <a:ext cx="2890109" cy="27432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Build Roadmap</a:t>
            </a:r>
            <a:endParaRPr sz="650" b="0" i="0" u="none" strike="noStrike" cap="none">
              <a:solidFill>
                <a:srgbClr val="000000"/>
              </a:solidFill>
              <a:latin typeface="Source Sans Pro"/>
              <a:ea typeface="Source Sans Pro"/>
              <a:cs typeface="Source Sans Pro"/>
              <a:sym typeface="Source Sans Pro"/>
            </a:endParaRPr>
          </a:p>
        </p:txBody>
      </p:sp>
      <p:sp>
        <p:nvSpPr>
          <p:cNvPr id="407" name="Google Shape;407;p10"/>
          <p:cNvSpPr/>
          <p:nvPr/>
        </p:nvSpPr>
        <p:spPr>
          <a:xfrm>
            <a:off x="1628516" y="3338255"/>
            <a:ext cx="29901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Business partner discovery</a:t>
            </a:r>
            <a:endParaRPr sz="650" b="0" i="0" u="none" strike="noStrike" cap="none">
              <a:solidFill>
                <a:srgbClr val="FDFFFD"/>
              </a:solidFill>
              <a:latin typeface="Source Sans Pro"/>
              <a:ea typeface="Source Sans Pro"/>
              <a:cs typeface="Source Sans Pro"/>
              <a:sym typeface="Source Sans Pro"/>
            </a:endParaRPr>
          </a:p>
        </p:txBody>
      </p:sp>
      <p:sp>
        <p:nvSpPr>
          <p:cNvPr id="408" name="Google Shape;408;p10"/>
          <p:cNvSpPr/>
          <p:nvPr/>
        </p:nvSpPr>
        <p:spPr>
          <a:xfrm>
            <a:off x="1620979" y="3657600"/>
            <a:ext cx="9849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Comparative research</a:t>
            </a:r>
            <a:endParaRPr sz="650" b="0" i="0" u="none" strike="noStrike" cap="none">
              <a:solidFill>
                <a:srgbClr val="FDFFFD"/>
              </a:solidFill>
              <a:latin typeface="Source Sans Pro"/>
              <a:ea typeface="Source Sans Pro"/>
              <a:cs typeface="Source Sans Pro"/>
              <a:sym typeface="Source Sans Pro"/>
            </a:endParaRPr>
          </a:p>
        </p:txBody>
      </p:sp>
      <p:sp>
        <p:nvSpPr>
          <p:cNvPr id="409" name="Google Shape;409;p10"/>
          <p:cNvSpPr/>
          <p:nvPr/>
        </p:nvSpPr>
        <p:spPr>
          <a:xfrm>
            <a:off x="2652434" y="3657600"/>
            <a:ext cx="958962"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Consolidate existing research</a:t>
            </a:r>
            <a:endParaRPr sz="650" b="0" i="0" u="none" strike="noStrike" cap="none">
              <a:solidFill>
                <a:srgbClr val="FDFFFD"/>
              </a:solidFill>
              <a:latin typeface="Source Sans Pro"/>
              <a:ea typeface="Source Sans Pro"/>
              <a:cs typeface="Source Sans Pro"/>
              <a:sym typeface="Source Sans Pro"/>
            </a:endParaRPr>
          </a:p>
        </p:txBody>
      </p:sp>
      <p:sp>
        <p:nvSpPr>
          <p:cNvPr id="410" name="Google Shape;410;p10"/>
          <p:cNvSpPr/>
          <p:nvPr/>
        </p:nvSpPr>
        <p:spPr>
          <a:xfrm>
            <a:off x="2636842" y="3995928"/>
            <a:ext cx="983297"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Current state mapping</a:t>
            </a:r>
            <a:endParaRPr sz="650" b="0" i="0" u="none" strike="noStrike" cap="none">
              <a:solidFill>
                <a:srgbClr val="FDFFFD"/>
              </a:solidFill>
              <a:latin typeface="Source Sans Pro"/>
              <a:ea typeface="Source Sans Pro"/>
              <a:cs typeface="Source Sans Pro"/>
              <a:sym typeface="Source Sans Pro"/>
            </a:endParaRPr>
          </a:p>
        </p:txBody>
      </p:sp>
      <p:sp>
        <p:nvSpPr>
          <p:cNvPr id="411" name="Google Shape;411;p10"/>
          <p:cNvSpPr/>
          <p:nvPr/>
        </p:nvSpPr>
        <p:spPr>
          <a:xfrm>
            <a:off x="3141286" y="4316936"/>
            <a:ext cx="45096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IA Tree Test Plan H0 &amp; H1</a:t>
            </a:r>
            <a:endParaRPr sz="650" b="0" i="0" u="none" strike="noStrike" cap="none">
              <a:solidFill>
                <a:srgbClr val="FDFFFD"/>
              </a:solidFill>
              <a:latin typeface="Source Sans Pro"/>
              <a:ea typeface="Source Sans Pro"/>
              <a:cs typeface="Source Sans Pro"/>
              <a:sym typeface="Source Sans Pro"/>
            </a:endParaRPr>
          </a:p>
        </p:txBody>
      </p:sp>
      <p:sp>
        <p:nvSpPr>
          <p:cNvPr id="412" name="Google Shape;412;p10"/>
          <p:cNvSpPr/>
          <p:nvPr/>
        </p:nvSpPr>
        <p:spPr>
          <a:xfrm>
            <a:off x="3642137" y="3995928"/>
            <a:ext cx="1457729"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Research Activities  Plan (RAP)</a:t>
            </a:r>
            <a:endParaRPr sz="650" b="0" i="0" u="none" strike="noStrike" cap="none">
              <a:solidFill>
                <a:srgbClr val="000000"/>
              </a:solidFill>
              <a:latin typeface="Arial"/>
              <a:ea typeface="Arial"/>
              <a:cs typeface="Arial"/>
              <a:sym typeface="Arial"/>
            </a:endParaRPr>
          </a:p>
        </p:txBody>
      </p:sp>
      <p:sp>
        <p:nvSpPr>
          <p:cNvPr id="413" name="Google Shape;413;p10"/>
          <p:cNvSpPr/>
          <p:nvPr/>
        </p:nvSpPr>
        <p:spPr>
          <a:xfrm>
            <a:off x="3652700" y="3657600"/>
            <a:ext cx="959100"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Experience Map</a:t>
            </a:r>
            <a:endParaRPr sz="650" b="0" i="0" u="none" strike="noStrike" cap="none">
              <a:solidFill>
                <a:srgbClr val="000000"/>
              </a:solidFill>
              <a:latin typeface="Arial"/>
              <a:ea typeface="Arial"/>
              <a:cs typeface="Arial"/>
              <a:sym typeface="Arial"/>
            </a:endParaRPr>
          </a:p>
        </p:txBody>
      </p:sp>
      <p:sp>
        <p:nvSpPr>
          <p:cNvPr id="414" name="Google Shape;414;p10"/>
          <p:cNvSpPr/>
          <p:nvPr/>
        </p:nvSpPr>
        <p:spPr>
          <a:xfrm>
            <a:off x="1617555" y="4800600"/>
            <a:ext cx="1951265" cy="283464"/>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Discovery</a:t>
            </a:r>
            <a:endParaRPr sz="650" b="0" i="0" u="none" strike="noStrike" cap="none">
              <a:solidFill>
                <a:schemeClr val="accent1"/>
              </a:solidFill>
              <a:latin typeface="Arial"/>
              <a:ea typeface="Arial"/>
              <a:cs typeface="Arial"/>
              <a:sym typeface="Arial"/>
            </a:endParaRPr>
          </a:p>
        </p:txBody>
      </p:sp>
      <p:sp>
        <p:nvSpPr>
          <p:cNvPr id="415" name="Google Shape;415;p10"/>
          <p:cNvSpPr/>
          <p:nvPr/>
        </p:nvSpPr>
        <p:spPr>
          <a:xfrm>
            <a:off x="10232599" y="4804318"/>
            <a:ext cx="1402825" cy="27432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chemeClr val="accent1"/>
                </a:solidFill>
                <a:latin typeface="Source Sans Pro"/>
                <a:ea typeface="Source Sans Pro"/>
                <a:cs typeface="Source Sans Pro"/>
                <a:sym typeface="Source Sans Pro"/>
              </a:rPr>
              <a:t>Tech Feasibility</a:t>
            </a:r>
            <a:endParaRPr sz="650" b="0" i="0" u="none" strike="noStrike" cap="none">
              <a:solidFill>
                <a:schemeClr val="accent1"/>
              </a:solidFill>
              <a:latin typeface="Arial"/>
              <a:ea typeface="Arial"/>
              <a:cs typeface="Arial"/>
              <a:sym typeface="Arial"/>
            </a:endParaRPr>
          </a:p>
        </p:txBody>
      </p:sp>
      <p:sp>
        <p:nvSpPr>
          <p:cNvPr id="416" name="Google Shape;416;p10"/>
          <p:cNvSpPr/>
          <p:nvPr/>
        </p:nvSpPr>
        <p:spPr>
          <a:xfrm>
            <a:off x="7828526" y="3337560"/>
            <a:ext cx="1816141" cy="27432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Moderated IA treejack  Research</a:t>
            </a:r>
            <a:endParaRPr sz="650" b="0" i="0" u="none" strike="noStrike" cap="none">
              <a:solidFill>
                <a:srgbClr val="FDFFFD"/>
              </a:solidFill>
              <a:latin typeface="Source Sans Pro"/>
              <a:ea typeface="Source Sans Pro"/>
              <a:cs typeface="Source Sans Pro"/>
              <a:sym typeface="Source Sans Pro"/>
            </a:endParaRPr>
          </a:p>
        </p:txBody>
      </p:sp>
      <p:sp>
        <p:nvSpPr>
          <p:cNvPr id="417" name="Google Shape;417;p10"/>
          <p:cNvSpPr/>
          <p:nvPr/>
        </p:nvSpPr>
        <p:spPr>
          <a:xfrm>
            <a:off x="9128196" y="3657025"/>
            <a:ext cx="10140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Prototyping</a:t>
            </a:r>
            <a:endParaRPr sz="650" b="0" i="0" u="none" strike="noStrike" cap="none">
              <a:solidFill>
                <a:srgbClr val="000000"/>
              </a:solidFill>
              <a:latin typeface="Arial"/>
              <a:ea typeface="Arial"/>
              <a:cs typeface="Arial"/>
              <a:sym typeface="Arial"/>
            </a:endParaRPr>
          </a:p>
        </p:txBody>
      </p:sp>
      <p:sp>
        <p:nvSpPr>
          <p:cNvPr id="418" name="Google Shape;418;p10"/>
          <p:cNvSpPr/>
          <p:nvPr/>
        </p:nvSpPr>
        <p:spPr>
          <a:xfrm>
            <a:off x="10179926" y="3657025"/>
            <a:ext cx="14334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Potential Second Prototype Research</a:t>
            </a:r>
            <a:endParaRPr sz="650" b="0" i="0" u="none" strike="noStrike" cap="none">
              <a:solidFill>
                <a:srgbClr val="FDFFFD"/>
              </a:solidFill>
              <a:latin typeface="Source Sans Pro"/>
              <a:ea typeface="Source Sans Pro"/>
              <a:cs typeface="Source Sans Pro"/>
              <a:sym typeface="Source Sans Pro"/>
            </a:endParaRPr>
          </a:p>
        </p:txBody>
      </p:sp>
      <p:sp>
        <p:nvSpPr>
          <p:cNvPr id="419" name="Google Shape;419;p10"/>
          <p:cNvSpPr/>
          <p:nvPr/>
        </p:nvSpPr>
        <p:spPr>
          <a:xfrm>
            <a:off x="10477902" y="3994369"/>
            <a:ext cx="1150200" cy="274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650" b="0" i="0" u="none" strike="noStrike" cap="none">
                <a:solidFill>
                  <a:srgbClr val="FDFFFD"/>
                </a:solidFill>
                <a:latin typeface="Source Sans Pro"/>
                <a:ea typeface="Source Sans Pro"/>
                <a:cs typeface="Source Sans Pro"/>
                <a:sym typeface="Source Sans Pro"/>
              </a:rPr>
              <a:t>Final Recommended Prototype</a:t>
            </a:r>
            <a:endParaRPr sz="650" b="0" i="0" u="none" strike="noStrike" cap="none">
              <a:solidFill>
                <a:srgbClr val="000000"/>
              </a:solidFill>
              <a:latin typeface="Arial"/>
              <a:ea typeface="Arial"/>
              <a:cs typeface="Arial"/>
              <a:sym typeface="Arial"/>
            </a:endParaRPr>
          </a:p>
        </p:txBody>
      </p:sp>
      <p:sp>
        <p:nvSpPr>
          <p:cNvPr id="420" name="Google Shape;420;p10"/>
          <p:cNvSpPr/>
          <p:nvPr/>
        </p:nvSpPr>
        <p:spPr>
          <a:xfrm>
            <a:off x="11440148" y="430943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202120"/>
              </a:buClr>
              <a:buSzPts val="700"/>
              <a:buFont typeface="Calibri"/>
              <a:buNone/>
            </a:pPr>
            <a:endParaRPr sz="700" b="0" i="0" u="none" strike="noStrike" cap="none">
              <a:solidFill>
                <a:srgbClr val="303A46"/>
              </a:solidFill>
              <a:latin typeface="PT Serif"/>
              <a:ea typeface="PT Serif"/>
              <a:cs typeface="PT Serif"/>
              <a:sym typeface="PT Serif"/>
            </a:endParaRPr>
          </a:p>
        </p:txBody>
      </p:sp>
      <p:sp>
        <p:nvSpPr>
          <p:cNvPr id="421" name="Google Shape;421;p10"/>
          <p:cNvSpPr txBox="1"/>
          <p:nvPr/>
        </p:nvSpPr>
        <p:spPr>
          <a:xfrm>
            <a:off x="10765718" y="4518009"/>
            <a:ext cx="961200" cy="2000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650" b="0" i="0" u="none" strike="noStrike" cap="none">
                <a:solidFill>
                  <a:srgbClr val="202120"/>
                </a:solidFill>
                <a:latin typeface="Source Sans Pro SemiBold"/>
                <a:ea typeface="Source Sans Pro SemiBold"/>
                <a:cs typeface="Source Sans Pro SemiBold"/>
                <a:sym typeface="Source Sans Pro SemiBold"/>
              </a:rPr>
              <a:t>Final IA Recommendations delivered</a:t>
            </a:r>
            <a:endParaRPr sz="650" b="0" i="0" u="none" strike="noStrike" cap="none">
              <a:solidFill>
                <a:srgbClr val="202120"/>
              </a:solidFill>
              <a:latin typeface="Source Sans Pro SemiBold"/>
              <a:ea typeface="Source Sans Pro SemiBold"/>
              <a:cs typeface="Source Sans Pro SemiBold"/>
              <a:sym typeface="Source Sans Pro SemiBold"/>
            </a:endParaRPr>
          </a:p>
        </p:txBody>
      </p:sp>
      <p:sp>
        <p:nvSpPr>
          <p:cNvPr id="422" name="Google Shape;422;p1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cxnSp>
        <p:nvCxnSpPr>
          <p:cNvPr id="428" name="Google Shape;428;p7"/>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429" name="Google Shape;429;p7"/>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430" name="Google Shape;430;p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8</a:t>
            </a:fld>
            <a:endParaRPr sz="1200" b="0" i="0" u="none" strike="noStrike" cap="none">
              <a:solidFill>
                <a:srgbClr val="8A8A8A"/>
              </a:solidFill>
              <a:latin typeface="Source Sans Pro"/>
              <a:ea typeface="Source Sans Pro"/>
              <a:cs typeface="Source Sans Pro"/>
              <a:sym typeface="Source Sans Pro"/>
            </a:endParaRPr>
          </a:p>
        </p:txBody>
      </p:sp>
      <p:sp>
        <p:nvSpPr>
          <p:cNvPr id="431" name="Google Shape;431;p7"/>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Research synthesis</a:t>
            </a:r>
            <a:endParaRPr sz="2800" b="0" i="0" u="none" strike="noStrike" cap="none">
              <a:solidFill>
                <a:schemeClr val="dk1"/>
              </a:solidFill>
              <a:latin typeface="PT Serif"/>
              <a:ea typeface="PT Serif"/>
              <a:cs typeface="PT Serif"/>
              <a:sym typeface="PT Serif"/>
            </a:endParaRPr>
          </a:p>
        </p:txBody>
      </p:sp>
      <p:sp>
        <p:nvSpPr>
          <p:cNvPr id="432" name="Google Shape;432;p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433" name="Google Shape;433;p7"/>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434" name="Google Shape;434;p7"/>
          <p:cNvSpPr txBox="1"/>
          <p:nvPr/>
        </p:nvSpPr>
        <p:spPr>
          <a:xfrm>
            <a:off x="419100" y="1773925"/>
            <a:ext cx="4633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PT Serif"/>
                <a:ea typeface="PT Serif"/>
                <a:cs typeface="PT Serif"/>
                <a:sym typeface="PT Serif"/>
                <a:hlinkClick r:id="rId3"/>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Prep for review of research #1 with VFS-IA specialist</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35" name="Google Shape;435;p7"/>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Source Sans Pro"/>
                <a:ea typeface="Source Sans Pro"/>
                <a:cs typeface="Source Sans Pro"/>
                <a:sym typeface="Source Sans Pro"/>
                <a:hlinkClick r:id="rId4"/>
              </a:rPr>
              <a:t>Deck </a:t>
            </a:r>
            <a:endParaRPr sz="1200" b="0" i="0" u="none" strike="noStrike" cap="none">
              <a:solidFill>
                <a:srgbClr val="000000"/>
              </a:solidFill>
              <a:latin typeface="Source Sans Pro"/>
              <a:ea typeface="Source Sans Pro"/>
              <a:cs typeface="Source Sans Pro"/>
              <a:sym typeface="Source Sans Pro"/>
            </a:endParaRPr>
          </a:p>
        </p:txBody>
      </p:sp>
      <p:sp>
        <p:nvSpPr>
          <p:cNvPr id="436" name="Google Shape;436;p7"/>
          <p:cNvSpPr txBox="1"/>
          <p:nvPr/>
        </p:nvSpPr>
        <p:spPr>
          <a:xfrm>
            <a:off x="182880" y="2834650"/>
            <a:ext cx="11496300" cy="3343500"/>
          </a:xfrm>
          <a:prstGeom prst="rect">
            <a:avLst/>
          </a:prstGeom>
          <a:noFill/>
          <a:ln>
            <a:noFill/>
          </a:ln>
        </p:spPr>
        <p:txBody>
          <a:bodyPr spcFirstLastPara="1" wrap="square" lIns="91425" tIns="45700" rIns="91425" bIns="45700" anchor="t" anchorCtr="0">
            <a:no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400" b="1" i="0" u="none" strike="noStrike" cap="none">
                <a:solidFill>
                  <a:schemeClr val="dk2"/>
                </a:solidFill>
                <a:latin typeface="PT Serif"/>
                <a:ea typeface="PT Serif"/>
                <a:cs typeface="PT Serif"/>
                <a:sym typeface="PT Serif"/>
              </a:rPr>
              <a:t>Key findings</a:t>
            </a:r>
            <a:endParaRPr sz="1400" b="1"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endParaRPr sz="600" b="1" i="0" u="none" strike="noStrike" cap="none">
              <a:solidFill>
                <a:schemeClr val="dk2"/>
              </a:solidFill>
              <a:latin typeface="PT Serif"/>
              <a:ea typeface="PT Serif"/>
              <a:cs typeface="PT Serif"/>
              <a:sym typeface="PT Serif"/>
            </a:endParaRPr>
          </a:p>
          <a:p>
            <a:pPr marL="914400" marR="0" lvl="1" indent="-317500" algn="l" rtl="0">
              <a:lnSpc>
                <a:spcPct val="115000"/>
              </a:lnSpc>
              <a:spcBef>
                <a:spcPts val="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Compared to Baseline, H0 had ≥10% better direct success on 6 of the 11 tasks*.</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Compared to Baseline, H1 had ≥10% better direct success on 4 of the 11 tasks*.</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Comparing H0 and H1, H0 had ≥10% better direct success on 7 of 11 tasks*.</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For Veterans without health care, H0 had ≥10% better direct success on 7 of the 11* tasks, both when comparing to Baseline and H1.</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For caregivers and family members, H0 had ≥10% better direct success on 6 of the 10** tasks when compared to H1.</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For Veterans, the highest performing tasks were task 8 (bill pay) for Hypothesis 0 and task 9 (prescriptions) for Hypothesis 1.</a:t>
            </a:r>
            <a:endParaRPr sz="1400" b="0" i="0" u="none" strike="noStrike" cap="none">
              <a:solidFill>
                <a:schemeClr val="dk1"/>
              </a:solidFill>
              <a:latin typeface="PT Serif"/>
              <a:ea typeface="PT Serif"/>
              <a:cs typeface="PT Serif"/>
              <a:sym typeface="PT Serif"/>
            </a:endParaRPr>
          </a:p>
          <a:p>
            <a:pPr marL="914400" marR="0" lvl="1" indent="-317500" algn="l" rtl="0">
              <a:lnSpc>
                <a:spcPct val="115000"/>
              </a:lnSpc>
              <a:spcBef>
                <a:spcPts val="1000"/>
              </a:spcBef>
              <a:spcAft>
                <a:spcPts val="1000"/>
              </a:spcAft>
              <a:buClr>
                <a:srgbClr val="0070C0"/>
              </a:buClr>
              <a:buSzPts val="1050"/>
              <a:buFont typeface="Noto Sans Symbols"/>
              <a:buChar char="▪"/>
            </a:pPr>
            <a:r>
              <a:rPr lang="en-US" sz="1400" b="0" i="0" u="none" strike="noStrike" cap="none">
                <a:solidFill>
                  <a:schemeClr val="dk1"/>
                </a:solidFill>
                <a:latin typeface="PT Serif"/>
                <a:ea typeface="PT Serif"/>
                <a:cs typeface="PT Serif"/>
                <a:sym typeface="PT Serif"/>
              </a:rPr>
              <a:t>For Veterans, the lowest performing tasks, with high directness were task X (H0) and task X (H1).</a:t>
            </a:r>
            <a:endParaRPr sz="1400" b="0" i="0" u="none" strike="noStrike" cap="none">
              <a:solidFill>
                <a:schemeClr val="dk1"/>
              </a:solidFill>
              <a:latin typeface="PT Serif"/>
              <a:ea typeface="PT Serif"/>
              <a:cs typeface="PT Serif"/>
              <a:sym typeface="PT Serif"/>
            </a:endParaRPr>
          </a:p>
        </p:txBody>
      </p:sp>
      <p:sp>
        <p:nvSpPr>
          <p:cNvPr id="437" name="Google Shape;437;p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a:t>
            </a:r>
            <a:endParaRPr/>
          </a:p>
        </p:txBody>
      </p:sp>
      <p:sp>
        <p:nvSpPr>
          <p:cNvPr id="443" name="Google Shape;443;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7 DEMO</a:t>
            </a:r>
            <a:endParaRPr/>
          </a:p>
        </p:txBody>
      </p:sp>
      <p:sp>
        <p:nvSpPr>
          <p:cNvPr id="444" name="Google Shape;444;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445" name="Google Shape;445;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07-26 Sprint 7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3464</Words>
  <Application>Microsoft Office PowerPoint</Application>
  <PresentationFormat>Widescreen</PresentationFormat>
  <Paragraphs>930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Source Sans Pro SemiBold</vt:lpstr>
      <vt:lpstr>PT Serif</vt:lpstr>
      <vt:lpstr>Arial</vt:lpstr>
      <vt:lpstr>Source Sans Pro</vt:lpstr>
      <vt:lpstr>Calibri</vt:lpstr>
      <vt:lpstr>Noto Sans Symbols</vt:lpstr>
      <vt:lpstr>1_Office Theme</vt:lpstr>
      <vt:lpstr>Sprint 7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Workplan v7</vt:lpstr>
      <vt:lpstr>PowerPoint Presentation</vt:lpstr>
      <vt:lpstr>1095-B</vt:lpstr>
      <vt:lpstr>1095-B Workplan v7</vt:lpstr>
      <vt:lpstr>PowerPoint Presentation</vt:lpstr>
      <vt:lpstr>PowerPoint Presentation</vt:lpstr>
      <vt:lpstr>PowerPoint Presentation</vt:lpstr>
      <vt:lpstr>Blockers for 1095-B launch</vt:lpstr>
      <vt:lpstr>1095-B Remaining actions, with external dependencies</vt:lpstr>
      <vt:lpstr>Sprint Deliverables</vt:lpstr>
      <vt:lpstr>Sprint 7 Deliverables Health Hub </vt:lpstr>
      <vt:lpstr>Sprint 7 Deliverables 1095-B </vt:lpstr>
      <vt:lpstr>Sprint 7 Deliverables 1095-B</vt:lpstr>
      <vt:lpstr>Preview of Sprint 8</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Sprint __ Deliverables – __ </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7 Demo</dc:title>
  <dc:creator>Jordan White</dc:creator>
  <cp:lastModifiedBy>Tami Corson</cp:lastModifiedBy>
  <cp:revision>1</cp:revision>
  <dcterms:created xsi:type="dcterms:W3CDTF">2022-02-09T22:10:49Z</dcterms:created>
  <dcterms:modified xsi:type="dcterms:W3CDTF">2022-07-26T19:13:15Z</dcterms:modified>
</cp:coreProperties>
</file>